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92"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93" r:id="rId22"/>
    <p:sldId id="294" r:id="rId23"/>
    <p:sldId id="295" r:id="rId24"/>
    <p:sldId id="283" r:id="rId25"/>
    <p:sldId id="284" r:id="rId26"/>
    <p:sldId id="285" r:id="rId27"/>
    <p:sldId id="286" r:id="rId28"/>
    <p:sldId id="288" r:id="rId29"/>
    <p:sldId id="289"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51889" autoAdjust="0"/>
  </p:normalViewPr>
  <p:slideViewPr>
    <p:cSldViewPr>
      <p:cViewPr varScale="1">
        <p:scale>
          <a:sx n="43" d="100"/>
          <a:sy n="43" d="100"/>
        </p:scale>
        <p:origin x="-2216" y="-112"/>
      </p:cViewPr>
      <p:guideLst>
        <p:guide orient="horz" pos="2160"/>
        <p:guide pos="2880"/>
      </p:guideLst>
    </p:cSldViewPr>
  </p:slideViewPr>
  <p:outlineViewPr>
    <p:cViewPr>
      <p:scale>
        <a:sx n="33" d="100"/>
        <a:sy n="33" d="100"/>
      </p:scale>
      <p:origin x="36" y="1752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37BFB3F-AE5B-DA46-BFD8-DB5843CDEADF}" type="datetimeFigureOut">
              <a:rPr lang="en-US" smtClean="0"/>
              <a:t>11/27/17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B2A9658-CC06-D042-B259-426BD4769106}" type="slidenum">
              <a:rPr lang="en-US" smtClean="0"/>
              <a:t>‹#›</a:t>
            </a:fld>
            <a:endParaRPr lang="en-US"/>
          </a:p>
        </p:txBody>
      </p:sp>
    </p:spTree>
    <p:extLst>
      <p:ext uri="{BB962C8B-B14F-4D97-AF65-F5344CB8AC3E}">
        <p14:creationId xmlns:p14="http://schemas.microsoft.com/office/powerpoint/2010/main" val="6155451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E0489F-BFF6-4C3E-B357-DEDEAF8DD2F6}" type="datetimeFigureOut">
              <a:rPr lang="en-US" smtClean="0"/>
              <a:t>11/27/17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AE1238-7B69-4A47-B591-E87CBC9AB3AE}" type="slidenum">
              <a:rPr lang="en-US" smtClean="0"/>
              <a:t>‹#›</a:t>
            </a:fld>
            <a:endParaRPr lang="en-US"/>
          </a:p>
        </p:txBody>
      </p:sp>
    </p:spTree>
    <p:extLst>
      <p:ext uri="{BB962C8B-B14F-4D97-AF65-F5344CB8AC3E}">
        <p14:creationId xmlns:p14="http://schemas.microsoft.com/office/powerpoint/2010/main" val="3837623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smtClean="0"/>
              <a:t>ONE POINT IN TIME – Lots of uncertainty but some</a:t>
            </a:r>
            <a:r>
              <a:rPr lang="en-US" sz="1200" baseline="0" dirty="0" smtClean="0"/>
              <a:t> decisions and funding have been made and this is a snapshot.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smtClean="0"/>
              <a:t>15 orgs invited to submit</a:t>
            </a:r>
            <a:r>
              <a:rPr lang="en-US" sz="1200" baseline="0" dirty="0" smtClean="0"/>
              <a:t> survey</a:t>
            </a:r>
          </a:p>
          <a:p>
            <a:r>
              <a:rPr lang="en-US" sz="1200" kern="1200" dirty="0" smtClean="0">
                <a:solidFill>
                  <a:schemeClr val="tx1"/>
                </a:solidFill>
                <a:effectLst/>
                <a:latin typeface="+mn-lt"/>
                <a:ea typeface="+mn-ea"/>
                <a:cs typeface="+mn-cs"/>
              </a:rPr>
              <a:t>There was a 93 percent response rate  </a:t>
            </a:r>
          </a:p>
          <a:p>
            <a:r>
              <a:rPr lang="en-US" sz="1200" kern="1200" dirty="0" smtClean="0">
                <a:solidFill>
                  <a:schemeClr val="tx1"/>
                </a:solidFill>
                <a:effectLst/>
                <a:latin typeface="+mn-lt"/>
                <a:ea typeface="+mn-ea"/>
                <a:cs typeface="+mn-cs"/>
              </a:rPr>
              <a:t>Survey respondents represented different types of philanthropic and non-profit organizations providing disaster-focused support in Sonoma County</a:t>
            </a:r>
            <a:r>
              <a:rPr lang="en-US" dirty="0" smtClean="0">
                <a:effectLst/>
              </a:rPr>
              <a:t> </a:t>
            </a:r>
            <a:endParaRPr lang="en-US" sz="120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smtClean="0"/>
              <a:t>11 of the 14 survey respondents are either actively making grants or developing a grant program specifically focused on disaster relief, recovery and/or rebuilding.</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Three respondents indicated their organization was not planning to create a disaster-focused program or initiative but by maintaining their current funding priorities, their organization would inevitably support communities impacted by the fires </a:t>
            </a:r>
            <a:endParaRPr lang="en-US" sz="1200" dirty="0" smtClean="0"/>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B179028-5B4E-6544-8666-327D992585D6}" type="slidenum">
              <a:rPr lang="en-US" smtClean="0"/>
              <a:t>3</a:t>
            </a:fld>
            <a:endParaRPr lang="en-US"/>
          </a:p>
        </p:txBody>
      </p:sp>
    </p:spTree>
    <p:extLst>
      <p:ext uri="{BB962C8B-B14F-4D97-AF65-F5344CB8AC3E}">
        <p14:creationId xmlns:p14="http://schemas.microsoft.com/office/powerpoint/2010/main" val="36751861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Describe your short-term and long-term disaster-related funding priorities?</a:t>
            </a:r>
          </a:p>
          <a:p>
            <a:endParaRPr lang="en-US" dirty="0"/>
          </a:p>
        </p:txBody>
      </p:sp>
      <p:sp>
        <p:nvSpPr>
          <p:cNvPr id="4" name="Slide Number Placeholder 3"/>
          <p:cNvSpPr>
            <a:spLocks noGrp="1"/>
          </p:cNvSpPr>
          <p:nvPr>
            <p:ph type="sldNum" sz="quarter" idx="10"/>
          </p:nvPr>
        </p:nvSpPr>
        <p:spPr/>
        <p:txBody>
          <a:bodyPr/>
          <a:lstStyle/>
          <a:p>
            <a:fld id="{4B179028-5B4E-6544-8666-327D992585D6}" type="slidenum">
              <a:rPr lang="en-US" smtClean="0"/>
              <a:t>14</a:t>
            </a:fld>
            <a:endParaRPr lang="en-US"/>
          </a:p>
        </p:txBody>
      </p:sp>
    </p:spTree>
    <p:extLst>
      <p:ext uri="{BB962C8B-B14F-4D97-AF65-F5344CB8AC3E}">
        <p14:creationId xmlns:p14="http://schemas.microsoft.com/office/powerpoint/2010/main" val="20556431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What is the process and timeline your organization will use to allocate funds?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lvl="0"/>
            <a:r>
              <a:rPr lang="en-US" sz="1200" dirty="0"/>
              <a:t>Basic needs</a:t>
            </a:r>
          </a:p>
          <a:p>
            <a:pPr lvl="1"/>
            <a:r>
              <a:rPr lang="en-US" sz="1200" dirty="0"/>
              <a:t>Food security/distribution</a:t>
            </a:r>
          </a:p>
          <a:p>
            <a:pPr lvl="1"/>
            <a:r>
              <a:rPr lang="en-US" sz="1200" dirty="0"/>
              <a:t>Housing preservation/home repair</a:t>
            </a:r>
          </a:p>
          <a:p>
            <a:pPr lvl="1"/>
            <a:r>
              <a:rPr lang="en-US" sz="1200" dirty="0"/>
              <a:t>Shelter, temporary housing needs</a:t>
            </a:r>
          </a:p>
          <a:p>
            <a:r>
              <a:rPr lang="en-US" sz="1200" dirty="0"/>
              <a:t> </a:t>
            </a:r>
          </a:p>
          <a:p>
            <a:pPr lvl="0"/>
            <a:r>
              <a:rPr lang="en-US" sz="1200" dirty="0"/>
              <a:t>Health and community wellbeing specific to fire victims</a:t>
            </a:r>
          </a:p>
          <a:p>
            <a:pPr lvl="1"/>
            <a:r>
              <a:rPr lang="en-US" sz="1200" dirty="0"/>
              <a:t>Behavioral health services</a:t>
            </a:r>
          </a:p>
          <a:p>
            <a:pPr lvl="1"/>
            <a:r>
              <a:rPr lang="en-US" sz="1200" dirty="0"/>
              <a:t>Medical care</a:t>
            </a:r>
          </a:p>
          <a:p>
            <a:r>
              <a:rPr lang="en-US" sz="1200" dirty="0"/>
              <a:t> </a:t>
            </a:r>
          </a:p>
          <a:p>
            <a:pPr lvl="0"/>
            <a:r>
              <a:rPr lang="en-US" sz="1200" dirty="0"/>
              <a:t>Transportation</a:t>
            </a:r>
          </a:p>
          <a:p>
            <a:r>
              <a:rPr lang="en-US" sz="1200" dirty="0"/>
              <a:t> </a:t>
            </a:r>
          </a:p>
          <a:p>
            <a:pPr lvl="0"/>
            <a:r>
              <a:rPr lang="en-US" sz="1200" dirty="0"/>
              <a:t>Continuity of social services impacted by fire</a:t>
            </a:r>
          </a:p>
          <a:p>
            <a:pPr lvl="1"/>
            <a:r>
              <a:rPr lang="en-US" sz="1200" dirty="0"/>
              <a:t>Case management/care coordination</a:t>
            </a:r>
          </a:p>
          <a:p>
            <a:pPr lvl="1"/>
            <a:r>
              <a:rPr lang="en-US" sz="1200" dirty="0"/>
              <a:t>Childcare</a:t>
            </a:r>
          </a:p>
          <a:p>
            <a:pPr lvl="1"/>
            <a:r>
              <a:rPr lang="en-US" sz="1200" dirty="0"/>
              <a:t>Elder care</a:t>
            </a:r>
          </a:p>
          <a:p>
            <a:r>
              <a:rPr lang="en-US" sz="1200" dirty="0"/>
              <a:t> </a:t>
            </a:r>
          </a:p>
          <a:p>
            <a:pPr lvl="0"/>
            <a:r>
              <a:rPr lang="en-US" sz="1200" dirty="0"/>
              <a:t>Emergency financial assistance</a:t>
            </a:r>
          </a:p>
          <a:p>
            <a:pPr lvl="1"/>
            <a:r>
              <a:rPr lang="en-US" sz="1200" dirty="0"/>
              <a:t>Economic hardship</a:t>
            </a:r>
          </a:p>
          <a:p>
            <a:pPr lvl="1"/>
            <a:r>
              <a:rPr lang="en-US" sz="1200" dirty="0"/>
              <a:t>Loss of home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B179028-5B4E-6544-8666-327D992585D6}" type="slidenum">
              <a:rPr lang="en-US" smtClean="0"/>
              <a:t>15</a:t>
            </a:fld>
            <a:endParaRPr lang="en-US"/>
          </a:p>
        </p:txBody>
      </p:sp>
    </p:spTree>
    <p:extLst>
      <p:ext uri="{BB962C8B-B14F-4D97-AF65-F5344CB8AC3E}">
        <p14:creationId xmlns:p14="http://schemas.microsoft.com/office/powerpoint/2010/main" val="37741932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How will you keep nonprofits informed of your grantmaking process and progress on your goals?</a:t>
            </a:r>
            <a:r>
              <a:rPr lang="en-US" dirty="0">
                <a:effectLst/>
              </a:rPr>
              <a:t> </a:t>
            </a:r>
            <a:endParaRPr lang="en-US" dirty="0"/>
          </a:p>
          <a:p>
            <a:endParaRPr lang="en-US" dirty="0"/>
          </a:p>
        </p:txBody>
      </p:sp>
      <p:sp>
        <p:nvSpPr>
          <p:cNvPr id="4" name="Slide Number Placeholder 3"/>
          <p:cNvSpPr>
            <a:spLocks noGrp="1"/>
          </p:cNvSpPr>
          <p:nvPr>
            <p:ph type="sldNum" sz="quarter" idx="10"/>
          </p:nvPr>
        </p:nvSpPr>
        <p:spPr/>
        <p:txBody>
          <a:bodyPr/>
          <a:lstStyle/>
          <a:p>
            <a:fld id="{4B179028-5B4E-6544-8666-327D992585D6}" type="slidenum">
              <a:rPr lang="en-US" smtClean="0"/>
              <a:t>16</a:t>
            </a:fld>
            <a:endParaRPr lang="en-US"/>
          </a:p>
        </p:txBody>
      </p:sp>
    </p:spTree>
    <p:extLst>
      <p:ext uri="{BB962C8B-B14F-4D97-AF65-F5344CB8AC3E}">
        <p14:creationId xmlns:p14="http://schemas.microsoft.com/office/powerpoint/2010/main" val="30212972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Describe your short-term and long-term disaster-related funding priorities?</a:t>
            </a:r>
          </a:p>
          <a:p>
            <a:endParaRPr lang="en-US" dirty="0"/>
          </a:p>
        </p:txBody>
      </p:sp>
      <p:sp>
        <p:nvSpPr>
          <p:cNvPr id="4" name="Slide Number Placeholder 3"/>
          <p:cNvSpPr>
            <a:spLocks noGrp="1"/>
          </p:cNvSpPr>
          <p:nvPr>
            <p:ph type="sldNum" sz="quarter" idx="10"/>
          </p:nvPr>
        </p:nvSpPr>
        <p:spPr/>
        <p:txBody>
          <a:bodyPr/>
          <a:lstStyle/>
          <a:p>
            <a:fld id="{4B179028-5B4E-6544-8666-327D992585D6}" type="slidenum">
              <a:rPr lang="en-US" smtClean="0"/>
              <a:t>18</a:t>
            </a:fld>
            <a:endParaRPr lang="en-US"/>
          </a:p>
        </p:txBody>
      </p:sp>
    </p:spTree>
    <p:extLst>
      <p:ext uri="{BB962C8B-B14F-4D97-AF65-F5344CB8AC3E}">
        <p14:creationId xmlns:p14="http://schemas.microsoft.com/office/powerpoint/2010/main" val="20556431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What is the process and timeline your organization will use to allocate funds?  </a:t>
            </a:r>
          </a:p>
          <a:p>
            <a:endParaRPr lang="en-US" dirty="0"/>
          </a:p>
        </p:txBody>
      </p:sp>
      <p:sp>
        <p:nvSpPr>
          <p:cNvPr id="4" name="Slide Number Placeholder 3"/>
          <p:cNvSpPr>
            <a:spLocks noGrp="1"/>
          </p:cNvSpPr>
          <p:nvPr>
            <p:ph type="sldNum" sz="quarter" idx="10"/>
          </p:nvPr>
        </p:nvSpPr>
        <p:spPr/>
        <p:txBody>
          <a:bodyPr/>
          <a:lstStyle/>
          <a:p>
            <a:fld id="{4B179028-5B4E-6544-8666-327D992585D6}" type="slidenum">
              <a:rPr lang="en-US" smtClean="0"/>
              <a:t>19</a:t>
            </a:fld>
            <a:endParaRPr lang="en-US"/>
          </a:p>
        </p:txBody>
      </p:sp>
    </p:spTree>
    <p:extLst>
      <p:ext uri="{BB962C8B-B14F-4D97-AF65-F5344CB8AC3E}">
        <p14:creationId xmlns:p14="http://schemas.microsoft.com/office/powerpoint/2010/main" val="37741932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How will you keep nonprofits informed of your grantmaking process and progress on your goals?</a:t>
            </a:r>
            <a:r>
              <a:rPr lang="en-US" dirty="0" smtClean="0">
                <a:effectLst/>
              </a:rPr>
              <a:t> </a:t>
            </a:r>
            <a:endParaRPr lang="en-US" dirty="0" smtClean="0"/>
          </a:p>
          <a:p>
            <a:endParaRPr lang="en-US" dirty="0"/>
          </a:p>
        </p:txBody>
      </p:sp>
      <p:sp>
        <p:nvSpPr>
          <p:cNvPr id="4" name="Slide Number Placeholder 3"/>
          <p:cNvSpPr>
            <a:spLocks noGrp="1"/>
          </p:cNvSpPr>
          <p:nvPr>
            <p:ph type="sldNum" sz="quarter" idx="10"/>
          </p:nvPr>
        </p:nvSpPr>
        <p:spPr/>
        <p:txBody>
          <a:bodyPr/>
          <a:lstStyle/>
          <a:p>
            <a:fld id="{4B179028-5B4E-6544-8666-327D992585D6}" type="slidenum">
              <a:rPr lang="en-US" smtClean="0"/>
              <a:t>20</a:t>
            </a:fld>
            <a:endParaRPr lang="en-US"/>
          </a:p>
        </p:txBody>
      </p:sp>
    </p:spTree>
    <p:extLst>
      <p:ext uri="{BB962C8B-B14F-4D97-AF65-F5344CB8AC3E}">
        <p14:creationId xmlns:p14="http://schemas.microsoft.com/office/powerpoint/2010/main" val="30212972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What is the process and timeline your organization will use to allocate funds?  </a:t>
            </a:r>
          </a:p>
          <a:p>
            <a:endParaRPr lang="en-US" dirty="0"/>
          </a:p>
        </p:txBody>
      </p:sp>
      <p:sp>
        <p:nvSpPr>
          <p:cNvPr id="4" name="Slide Number Placeholder 3"/>
          <p:cNvSpPr>
            <a:spLocks noGrp="1"/>
          </p:cNvSpPr>
          <p:nvPr>
            <p:ph type="sldNum" sz="quarter" idx="10"/>
          </p:nvPr>
        </p:nvSpPr>
        <p:spPr/>
        <p:txBody>
          <a:bodyPr/>
          <a:lstStyle/>
          <a:p>
            <a:fld id="{4B179028-5B4E-6544-8666-327D992585D6}" type="slidenum">
              <a:rPr lang="en-US" smtClean="0"/>
              <a:t>21</a:t>
            </a:fld>
            <a:endParaRPr lang="en-US" dirty="0"/>
          </a:p>
        </p:txBody>
      </p:sp>
    </p:spTree>
    <p:extLst>
      <p:ext uri="{BB962C8B-B14F-4D97-AF65-F5344CB8AC3E}">
        <p14:creationId xmlns:p14="http://schemas.microsoft.com/office/powerpoint/2010/main" val="8964887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a:solidFill>
                  <a:schemeClr val="tx1"/>
                </a:solidFill>
                <a:effectLst/>
                <a:latin typeface="+mn-lt"/>
                <a:ea typeface="+mn-ea"/>
                <a:cs typeface="+mn-cs"/>
              </a:rPr>
              <a:t>Describe your short-term and long-term disaster-related funding priorities?</a:t>
            </a:r>
          </a:p>
          <a:p>
            <a:endParaRPr lang="en-US"/>
          </a:p>
        </p:txBody>
      </p:sp>
      <p:sp>
        <p:nvSpPr>
          <p:cNvPr id="4" name="Slide Number Placeholder 3"/>
          <p:cNvSpPr>
            <a:spLocks noGrp="1"/>
          </p:cNvSpPr>
          <p:nvPr>
            <p:ph type="sldNum" sz="quarter" idx="10"/>
          </p:nvPr>
        </p:nvSpPr>
        <p:spPr/>
        <p:txBody>
          <a:bodyPr/>
          <a:lstStyle/>
          <a:p>
            <a:fld id="{4B179028-5B4E-6544-8666-327D992585D6}" type="slidenum">
              <a:rPr lang="en-US" smtClean="0"/>
              <a:t>22</a:t>
            </a:fld>
            <a:endParaRPr lang="en-US"/>
          </a:p>
        </p:txBody>
      </p:sp>
    </p:spTree>
    <p:extLst>
      <p:ext uri="{BB962C8B-B14F-4D97-AF65-F5344CB8AC3E}">
        <p14:creationId xmlns:p14="http://schemas.microsoft.com/office/powerpoint/2010/main" val="1176575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a:solidFill>
                  <a:schemeClr val="tx1"/>
                </a:solidFill>
                <a:effectLst/>
                <a:latin typeface="+mn-lt"/>
                <a:ea typeface="+mn-ea"/>
                <a:cs typeface="+mn-cs"/>
              </a:rPr>
              <a:t>How will you keep nonprofits informed of your grantmaking process and progress on your goals?</a:t>
            </a:r>
            <a:r>
              <a:rPr lang="en-US">
                <a:effectLst/>
              </a:rPr>
              <a:t> </a:t>
            </a:r>
            <a:endParaRPr lang="en-US"/>
          </a:p>
          <a:p>
            <a:endParaRPr lang="en-US"/>
          </a:p>
        </p:txBody>
      </p:sp>
      <p:sp>
        <p:nvSpPr>
          <p:cNvPr id="4" name="Slide Number Placeholder 3"/>
          <p:cNvSpPr>
            <a:spLocks noGrp="1"/>
          </p:cNvSpPr>
          <p:nvPr>
            <p:ph type="sldNum" sz="quarter" idx="10"/>
          </p:nvPr>
        </p:nvSpPr>
        <p:spPr/>
        <p:txBody>
          <a:bodyPr/>
          <a:lstStyle/>
          <a:p>
            <a:fld id="{4B179028-5B4E-6544-8666-327D992585D6}" type="slidenum">
              <a:rPr lang="en-US" smtClean="0"/>
              <a:t>23</a:t>
            </a:fld>
            <a:endParaRPr lang="en-US"/>
          </a:p>
        </p:txBody>
      </p:sp>
    </p:spTree>
    <p:extLst>
      <p:ext uri="{BB962C8B-B14F-4D97-AF65-F5344CB8AC3E}">
        <p14:creationId xmlns:p14="http://schemas.microsoft.com/office/powerpoint/2010/main" val="19524156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Describe your short-term and long-term disaster-related funding priorities?</a:t>
            </a:r>
          </a:p>
          <a:p>
            <a:endParaRPr lang="en-US" dirty="0"/>
          </a:p>
        </p:txBody>
      </p:sp>
      <p:sp>
        <p:nvSpPr>
          <p:cNvPr id="4" name="Slide Number Placeholder 3"/>
          <p:cNvSpPr>
            <a:spLocks noGrp="1"/>
          </p:cNvSpPr>
          <p:nvPr>
            <p:ph type="sldNum" sz="quarter" idx="10"/>
          </p:nvPr>
        </p:nvSpPr>
        <p:spPr/>
        <p:txBody>
          <a:bodyPr/>
          <a:lstStyle/>
          <a:p>
            <a:fld id="{4B179028-5B4E-6544-8666-327D992585D6}" type="slidenum">
              <a:rPr lang="en-US" smtClean="0"/>
              <a:t>24</a:t>
            </a:fld>
            <a:endParaRPr lang="en-US"/>
          </a:p>
        </p:txBody>
      </p:sp>
    </p:spTree>
    <p:extLst>
      <p:ext uri="{BB962C8B-B14F-4D97-AF65-F5344CB8AC3E}">
        <p14:creationId xmlns:p14="http://schemas.microsoft.com/office/powerpoint/2010/main" val="2055643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179028-5B4E-6544-8666-327D992585D6}" type="slidenum">
              <a:rPr lang="en-US" smtClean="0"/>
              <a:t>4</a:t>
            </a:fld>
            <a:endParaRPr lang="en-US"/>
          </a:p>
        </p:txBody>
      </p:sp>
    </p:spTree>
    <p:extLst>
      <p:ext uri="{BB962C8B-B14F-4D97-AF65-F5344CB8AC3E}">
        <p14:creationId xmlns:p14="http://schemas.microsoft.com/office/powerpoint/2010/main" val="8082469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What is the process and timeline your organization will use to allocate funds?  </a:t>
            </a:r>
          </a:p>
          <a:p>
            <a:endParaRPr lang="en-US" dirty="0"/>
          </a:p>
        </p:txBody>
      </p:sp>
      <p:sp>
        <p:nvSpPr>
          <p:cNvPr id="4" name="Slide Number Placeholder 3"/>
          <p:cNvSpPr>
            <a:spLocks noGrp="1"/>
          </p:cNvSpPr>
          <p:nvPr>
            <p:ph type="sldNum" sz="quarter" idx="10"/>
          </p:nvPr>
        </p:nvSpPr>
        <p:spPr/>
        <p:txBody>
          <a:bodyPr/>
          <a:lstStyle/>
          <a:p>
            <a:fld id="{4B179028-5B4E-6544-8666-327D992585D6}" type="slidenum">
              <a:rPr lang="en-US" smtClean="0"/>
              <a:t>25</a:t>
            </a:fld>
            <a:endParaRPr lang="en-US"/>
          </a:p>
        </p:txBody>
      </p:sp>
    </p:spTree>
    <p:extLst>
      <p:ext uri="{BB962C8B-B14F-4D97-AF65-F5344CB8AC3E}">
        <p14:creationId xmlns:p14="http://schemas.microsoft.com/office/powerpoint/2010/main" val="37741932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How will you keep nonprofits informed of your grantmaking process and progress on your goals?</a:t>
            </a:r>
            <a:r>
              <a:rPr lang="en-US" dirty="0" smtClean="0">
                <a:effectLst/>
              </a:rPr>
              <a:t> </a:t>
            </a:r>
            <a:endParaRPr lang="en-US" dirty="0" smtClean="0"/>
          </a:p>
          <a:p>
            <a:endParaRPr lang="en-US" dirty="0"/>
          </a:p>
        </p:txBody>
      </p:sp>
      <p:sp>
        <p:nvSpPr>
          <p:cNvPr id="4" name="Slide Number Placeholder 3"/>
          <p:cNvSpPr>
            <a:spLocks noGrp="1"/>
          </p:cNvSpPr>
          <p:nvPr>
            <p:ph type="sldNum" sz="quarter" idx="10"/>
          </p:nvPr>
        </p:nvSpPr>
        <p:spPr/>
        <p:txBody>
          <a:bodyPr/>
          <a:lstStyle/>
          <a:p>
            <a:fld id="{4B179028-5B4E-6544-8666-327D992585D6}" type="slidenum">
              <a:rPr lang="en-US" smtClean="0"/>
              <a:t>26</a:t>
            </a:fld>
            <a:endParaRPr lang="en-US"/>
          </a:p>
        </p:txBody>
      </p:sp>
    </p:spTree>
    <p:extLst>
      <p:ext uri="{BB962C8B-B14F-4D97-AF65-F5344CB8AC3E}">
        <p14:creationId xmlns:p14="http://schemas.microsoft.com/office/powerpoint/2010/main" val="30212972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Diverse funders = diverse priorities</a:t>
            </a:r>
            <a:endParaRPr lang="en-US" dirty="0"/>
          </a:p>
        </p:txBody>
      </p:sp>
      <p:sp>
        <p:nvSpPr>
          <p:cNvPr id="4" name="Slide Number Placeholder 3"/>
          <p:cNvSpPr>
            <a:spLocks noGrp="1"/>
          </p:cNvSpPr>
          <p:nvPr>
            <p:ph type="sldNum" sz="quarter" idx="10"/>
          </p:nvPr>
        </p:nvSpPr>
        <p:spPr/>
        <p:txBody>
          <a:bodyPr/>
          <a:lstStyle/>
          <a:p>
            <a:fld id="{4B179028-5B4E-6544-8666-327D992585D6}" type="slidenum">
              <a:rPr lang="en-US" smtClean="0"/>
              <a:t>5</a:t>
            </a:fld>
            <a:endParaRPr lang="en-US"/>
          </a:p>
        </p:txBody>
      </p:sp>
    </p:spTree>
    <p:extLst>
      <p:ext uri="{BB962C8B-B14F-4D97-AF65-F5344CB8AC3E}">
        <p14:creationId xmlns:p14="http://schemas.microsoft.com/office/powerpoint/2010/main" val="808246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Describe your short-term and long-term disaster-related funding priorities?</a:t>
            </a:r>
          </a:p>
          <a:p>
            <a:endParaRPr lang="en-US" dirty="0"/>
          </a:p>
        </p:txBody>
      </p:sp>
      <p:sp>
        <p:nvSpPr>
          <p:cNvPr id="4" name="Slide Number Placeholder 3"/>
          <p:cNvSpPr>
            <a:spLocks noGrp="1"/>
          </p:cNvSpPr>
          <p:nvPr>
            <p:ph type="sldNum" sz="quarter" idx="10"/>
          </p:nvPr>
        </p:nvSpPr>
        <p:spPr/>
        <p:txBody>
          <a:bodyPr/>
          <a:lstStyle/>
          <a:p>
            <a:fld id="{4B179028-5B4E-6544-8666-327D992585D6}" type="slidenum">
              <a:rPr lang="en-US" smtClean="0"/>
              <a:t>8</a:t>
            </a:fld>
            <a:endParaRPr lang="en-US"/>
          </a:p>
        </p:txBody>
      </p:sp>
    </p:spTree>
    <p:extLst>
      <p:ext uri="{BB962C8B-B14F-4D97-AF65-F5344CB8AC3E}">
        <p14:creationId xmlns:p14="http://schemas.microsoft.com/office/powerpoint/2010/main" val="2055643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What is the process and timeline your organization will use to allocate funds?  </a:t>
            </a:r>
          </a:p>
          <a:p>
            <a:endParaRPr lang="en-US" dirty="0"/>
          </a:p>
        </p:txBody>
      </p:sp>
      <p:sp>
        <p:nvSpPr>
          <p:cNvPr id="4" name="Slide Number Placeholder 3"/>
          <p:cNvSpPr>
            <a:spLocks noGrp="1"/>
          </p:cNvSpPr>
          <p:nvPr>
            <p:ph type="sldNum" sz="quarter" idx="10"/>
          </p:nvPr>
        </p:nvSpPr>
        <p:spPr/>
        <p:txBody>
          <a:bodyPr/>
          <a:lstStyle/>
          <a:p>
            <a:fld id="{4B179028-5B4E-6544-8666-327D992585D6}" type="slidenum">
              <a:rPr lang="en-US" smtClean="0"/>
              <a:t>9</a:t>
            </a:fld>
            <a:endParaRPr lang="en-US"/>
          </a:p>
        </p:txBody>
      </p:sp>
    </p:spTree>
    <p:extLst>
      <p:ext uri="{BB962C8B-B14F-4D97-AF65-F5344CB8AC3E}">
        <p14:creationId xmlns:p14="http://schemas.microsoft.com/office/powerpoint/2010/main" val="37741932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How will you keep nonprofits informed of your grantmaking process and progress on your goals?</a:t>
            </a:r>
            <a:r>
              <a:rPr lang="en-US" dirty="0" smtClean="0">
                <a:effectLst/>
              </a:rPr>
              <a:t> </a:t>
            </a:r>
            <a:endParaRPr lang="en-US" dirty="0" smtClean="0"/>
          </a:p>
          <a:p>
            <a:endParaRPr lang="en-US" dirty="0"/>
          </a:p>
        </p:txBody>
      </p:sp>
      <p:sp>
        <p:nvSpPr>
          <p:cNvPr id="4" name="Slide Number Placeholder 3"/>
          <p:cNvSpPr>
            <a:spLocks noGrp="1"/>
          </p:cNvSpPr>
          <p:nvPr>
            <p:ph type="sldNum" sz="quarter" idx="10"/>
          </p:nvPr>
        </p:nvSpPr>
        <p:spPr/>
        <p:txBody>
          <a:bodyPr/>
          <a:lstStyle/>
          <a:p>
            <a:fld id="{4B179028-5B4E-6544-8666-327D992585D6}" type="slidenum">
              <a:rPr lang="en-US" smtClean="0"/>
              <a:t>10</a:t>
            </a:fld>
            <a:endParaRPr lang="en-US"/>
          </a:p>
        </p:txBody>
      </p:sp>
    </p:spTree>
    <p:extLst>
      <p:ext uri="{BB962C8B-B14F-4D97-AF65-F5344CB8AC3E}">
        <p14:creationId xmlns:p14="http://schemas.microsoft.com/office/powerpoint/2010/main" val="30212972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Describe your short-term and long-term disaster-related funding priorities?</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a:t>
            </a:r>
            <a:r>
              <a:rPr lang="en-US" sz="1200" kern="1200" dirty="0" err="1" smtClean="0">
                <a:solidFill>
                  <a:schemeClr val="tx1"/>
                </a:solidFill>
                <a:effectLst/>
                <a:latin typeface="+mn-lt"/>
                <a:ea typeface="+mn-ea"/>
                <a:cs typeface="+mn-cs"/>
              </a:rPr>
              <a:t>UndocuFund</a:t>
            </a:r>
            <a:r>
              <a:rPr lang="en-US" sz="1200" kern="1200" dirty="0" smtClean="0">
                <a:solidFill>
                  <a:schemeClr val="tx1"/>
                </a:solidFill>
                <a:effectLst/>
                <a:latin typeface="+mn-lt"/>
                <a:ea typeface="+mn-ea"/>
                <a:cs typeface="+mn-cs"/>
              </a:rPr>
              <a:t> is a collective local effort to ensure that undocumented individuals and families displaced by the fires have the support and resources they need to recover and rebuild their lives in Sonoma County, where many have put down deep roots.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To provide immediate monetary assistance for fire relief to undocumented children and families (primarily related to housing, rent and loss of wages)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Assist with recovery through aid and referral for support and services.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Our goal is to raise at least $5 million so that we can give a meaningful level of assistance to help individuals and families recover from the fires and begin to get back on their feet.</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To date we have raised $2,100,000. </a:t>
            </a:r>
          </a:p>
          <a:p>
            <a:endParaRPr lang="en-US" dirty="0"/>
          </a:p>
        </p:txBody>
      </p:sp>
      <p:sp>
        <p:nvSpPr>
          <p:cNvPr id="4" name="Slide Number Placeholder 3"/>
          <p:cNvSpPr>
            <a:spLocks noGrp="1"/>
          </p:cNvSpPr>
          <p:nvPr>
            <p:ph type="sldNum" sz="quarter" idx="10"/>
          </p:nvPr>
        </p:nvSpPr>
        <p:spPr/>
        <p:txBody>
          <a:bodyPr/>
          <a:lstStyle/>
          <a:p>
            <a:fld id="{4B179028-5B4E-6544-8666-327D992585D6}" type="slidenum">
              <a:rPr lang="en-US" smtClean="0"/>
              <a:t>11</a:t>
            </a:fld>
            <a:endParaRPr lang="en-US"/>
          </a:p>
        </p:txBody>
      </p:sp>
    </p:spTree>
    <p:extLst>
      <p:ext uri="{BB962C8B-B14F-4D97-AF65-F5344CB8AC3E}">
        <p14:creationId xmlns:p14="http://schemas.microsoft.com/office/powerpoint/2010/main" val="20556431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What is the process and timeline your organization will use to allocate funds?  </a:t>
            </a:r>
          </a:p>
          <a:p>
            <a:r>
              <a:rPr lang="en-US" sz="1200" kern="1200" dirty="0" smtClean="0">
                <a:solidFill>
                  <a:schemeClr val="tx1"/>
                </a:solidFill>
                <a:effectLst/>
                <a:latin typeface="+mn-lt"/>
                <a:ea typeface="+mn-ea"/>
                <a:cs typeface="+mn-cs"/>
              </a:rPr>
              <a:t>An applicant must be interviewed by an </a:t>
            </a:r>
            <a:r>
              <a:rPr lang="en-US" sz="1200" kern="1200" dirty="0" err="1" smtClean="0">
                <a:solidFill>
                  <a:schemeClr val="tx1"/>
                </a:solidFill>
                <a:effectLst/>
                <a:latin typeface="+mn-lt"/>
                <a:ea typeface="+mn-ea"/>
                <a:cs typeface="+mn-cs"/>
              </a:rPr>
              <a:t>UndocuFund</a:t>
            </a:r>
            <a:r>
              <a:rPr lang="en-US" sz="1200" kern="1200" dirty="0" smtClean="0">
                <a:solidFill>
                  <a:schemeClr val="tx1"/>
                </a:solidFill>
                <a:effectLst/>
                <a:latin typeface="+mn-lt"/>
                <a:ea typeface="+mn-ea"/>
                <a:cs typeface="+mn-cs"/>
              </a:rPr>
              <a:t> trained volunteer from our partner organizations: CHD, Corazon Healdsburg, North Bay Organizing Project, The Graton Day Labor Center, North Bay Jobs with Justice, UniteHere2850, Jewish Free Community Clinic, SRJC, Migrant Education, </a:t>
            </a:r>
            <a:r>
              <a:rPr lang="en-US" sz="1200" kern="1200" dirty="0" err="1" smtClean="0">
                <a:solidFill>
                  <a:schemeClr val="tx1"/>
                </a:solidFill>
                <a:effectLst/>
                <a:latin typeface="+mn-lt"/>
                <a:ea typeface="+mn-ea"/>
                <a:cs typeface="+mn-cs"/>
              </a:rPr>
              <a:t>HPeace</a:t>
            </a:r>
            <a:r>
              <a:rPr lang="en-US" sz="1200" kern="1200" dirty="0" smtClean="0">
                <a:solidFill>
                  <a:schemeClr val="tx1"/>
                </a:solidFill>
                <a:effectLst/>
                <a:latin typeface="+mn-lt"/>
                <a:ea typeface="+mn-ea"/>
                <a:cs typeface="+mn-cs"/>
              </a:rPr>
              <a:t>, North Bay Rapid Response Network, CAP and La Luz.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request is evaluated based on criteria developed by immigrant leaders and the steering committee.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Between now and the end of 2017 our goal to make sure we have identified and assisted all eligible undocumented families.  Beginning Jan.1, to start assessing and giving recovery aid. </a:t>
            </a:r>
          </a:p>
          <a:p>
            <a:endParaRPr lang="en-US" dirty="0"/>
          </a:p>
        </p:txBody>
      </p:sp>
      <p:sp>
        <p:nvSpPr>
          <p:cNvPr id="4" name="Slide Number Placeholder 3"/>
          <p:cNvSpPr>
            <a:spLocks noGrp="1"/>
          </p:cNvSpPr>
          <p:nvPr>
            <p:ph type="sldNum" sz="quarter" idx="10"/>
          </p:nvPr>
        </p:nvSpPr>
        <p:spPr/>
        <p:txBody>
          <a:bodyPr/>
          <a:lstStyle/>
          <a:p>
            <a:fld id="{4B179028-5B4E-6544-8666-327D992585D6}" type="slidenum">
              <a:rPr lang="en-US" smtClean="0"/>
              <a:t>12</a:t>
            </a:fld>
            <a:endParaRPr lang="en-US"/>
          </a:p>
        </p:txBody>
      </p:sp>
    </p:spTree>
    <p:extLst>
      <p:ext uri="{BB962C8B-B14F-4D97-AF65-F5344CB8AC3E}">
        <p14:creationId xmlns:p14="http://schemas.microsoft.com/office/powerpoint/2010/main" val="37741932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How will you keep nonprofits informed of your grantmaking process and progress on your goals?</a:t>
            </a:r>
            <a:r>
              <a:rPr lang="en-US" dirty="0" smtClean="0">
                <a:effectLst/>
              </a:rPr>
              <a:t> </a:t>
            </a:r>
            <a:endParaRPr lang="en-US" dirty="0" smtClean="0"/>
          </a:p>
          <a:p>
            <a:r>
              <a:rPr lang="en-US" sz="1200" kern="1200" dirty="0" smtClean="0">
                <a:solidFill>
                  <a:schemeClr val="tx1"/>
                </a:solidFill>
                <a:effectLst/>
                <a:latin typeface="+mn-lt"/>
                <a:ea typeface="+mn-ea"/>
                <a:cs typeface="+mn-cs"/>
              </a:rPr>
              <a:t>We have given xxx families an average grant of $2,300 for a total of XXX in aid.  (can I get this in on 11/26)  </a:t>
            </a:r>
          </a:p>
          <a:p>
            <a:r>
              <a:rPr lang="en-US" sz="1200" kern="1200" dirty="0" smtClean="0">
                <a:solidFill>
                  <a:schemeClr val="tx1"/>
                </a:solidFill>
                <a:effectLst/>
                <a:latin typeface="+mn-lt"/>
                <a:ea typeface="+mn-ea"/>
                <a:cs typeface="+mn-cs"/>
              </a:rPr>
              <a:t>We will post reports on our website and give this information directly to our partners. </a:t>
            </a:r>
          </a:p>
          <a:p>
            <a:endParaRPr lang="en-US" dirty="0"/>
          </a:p>
        </p:txBody>
      </p:sp>
      <p:sp>
        <p:nvSpPr>
          <p:cNvPr id="4" name="Slide Number Placeholder 3"/>
          <p:cNvSpPr>
            <a:spLocks noGrp="1"/>
          </p:cNvSpPr>
          <p:nvPr>
            <p:ph type="sldNum" sz="quarter" idx="10"/>
          </p:nvPr>
        </p:nvSpPr>
        <p:spPr/>
        <p:txBody>
          <a:bodyPr/>
          <a:lstStyle/>
          <a:p>
            <a:fld id="{4B179028-5B4E-6544-8666-327D992585D6}" type="slidenum">
              <a:rPr lang="en-US" smtClean="0"/>
              <a:t>13</a:t>
            </a:fld>
            <a:endParaRPr lang="en-US"/>
          </a:p>
        </p:txBody>
      </p:sp>
    </p:spTree>
    <p:extLst>
      <p:ext uri="{BB962C8B-B14F-4D97-AF65-F5344CB8AC3E}">
        <p14:creationId xmlns:p14="http://schemas.microsoft.com/office/powerpoint/2010/main" val="3021297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8DD4AA-4BBC-42EA-8013-ECAB1778753B}" type="datetimeFigureOut">
              <a:rPr lang="en-US" smtClean="0"/>
              <a:t>11/27/17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DBF60-8BDC-4A97-9565-6356DE3C5F04}" type="slidenum">
              <a:rPr lang="en-US" smtClean="0"/>
              <a:t>‹#›</a:t>
            </a:fld>
            <a:endParaRPr lang="en-US"/>
          </a:p>
        </p:txBody>
      </p:sp>
    </p:spTree>
    <p:extLst>
      <p:ext uri="{BB962C8B-B14F-4D97-AF65-F5344CB8AC3E}">
        <p14:creationId xmlns:p14="http://schemas.microsoft.com/office/powerpoint/2010/main" val="644116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8DD4AA-4BBC-42EA-8013-ECAB1778753B}" type="datetimeFigureOut">
              <a:rPr lang="en-US" smtClean="0"/>
              <a:t>11/27/17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DBF60-8BDC-4A97-9565-6356DE3C5F04}" type="slidenum">
              <a:rPr lang="en-US" smtClean="0"/>
              <a:t>‹#›</a:t>
            </a:fld>
            <a:endParaRPr lang="en-US"/>
          </a:p>
        </p:txBody>
      </p:sp>
    </p:spTree>
    <p:extLst>
      <p:ext uri="{BB962C8B-B14F-4D97-AF65-F5344CB8AC3E}">
        <p14:creationId xmlns:p14="http://schemas.microsoft.com/office/powerpoint/2010/main" val="735165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8DD4AA-4BBC-42EA-8013-ECAB1778753B}" type="datetimeFigureOut">
              <a:rPr lang="en-US" smtClean="0"/>
              <a:t>11/27/17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DBF60-8BDC-4A97-9565-6356DE3C5F04}" type="slidenum">
              <a:rPr lang="en-US" smtClean="0"/>
              <a:t>‹#›</a:t>
            </a:fld>
            <a:endParaRPr lang="en-US"/>
          </a:p>
        </p:txBody>
      </p:sp>
    </p:spTree>
    <p:extLst>
      <p:ext uri="{BB962C8B-B14F-4D97-AF65-F5344CB8AC3E}">
        <p14:creationId xmlns:p14="http://schemas.microsoft.com/office/powerpoint/2010/main" val="62896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8DD4AA-4BBC-42EA-8013-ECAB1778753B}" type="datetimeFigureOut">
              <a:rPr lang="en-US" smtClean="0"/>
              <a:t>11/27/17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DBF60-8BDC-4A97-9565-6356DE3C5F04}" type="slidenum">
              <a:rPr lang="en-US" smtClean="0"/>
              <a:t>‹#›</a:t>
            </a:fld>
            <a:endParaRPr lang="en-US"/>
          </a:p>
        </p:txBody>
      </p:sp>
    </p:spTree>
    <p:extLst>
      <p:ext uri="{BB962C8B-B14F-4D97-AF65-F5344CB8AC3E}">
        <p14:creationId xmlns:p14="http://schemas.microsoft.com/office/powerpoint/2010/main" val="4148090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8DD4AA-4BBC-42EA-8013-ECAB1778753B}" type="datetimeFigureOut">
              <a:rPr lang="en-US" smtClean="0"/>
              <a:t>11/27/17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DBF60-8BDC-4A97-9565-6356DE3C5F04}" type="slidenum">
              <a:rPr lang="en-US" smtClean="0"/>
              <a:t>‹#›</a:t>
            </a:fld>
            <a:endParaRPr lang="en-US"/>
          </a:p>
        </p:txBody>
      </p:sp>
    </p:spTree>
    <p:extLst>
      <p:ext uri="{BB962C8B-B14F-4D97-AF65-F5344CB8AC3E}">
        <p14:creationId xmlns:p14="http://schemas.microsoft.com/office/powerpoint/2010/main" val="281481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8DD4AA-4BBC-42EA-8013-ECAB1778753B}" type="datetimeFigureOut">
              <a:rPr lang="en-US" smtClean="0"/>
              <a:t>11/27/17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BDBF60-8BDC-4A97-9565-6356DE3C5F04}" type="slidenum">
              <a:rPr lang="en-US" smtClean="0"/>
              <a:t>‹#›</a:t>
            </a:fld>
            <a:endParaRPr lang="en-US"/>
          </a:p>
        </p:txBody>
      </p:sp>
    </p:spTree>
    <p:extLst>
      <p:ext uri="{BB962C8B-B14F-4D97-AF65-F5344CB8AC3E}">
        <p14:creationId xmlns:p14="http://schemas.microsoft.com/office/powerpoint/2010/main" val="2412051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8DD4AA-4BBC-42EA-8013-ECAB1778753B}" type="datetimeFigureOut">
              <a:rPr lang="en-US" smtClean="0"/>
              <a:t>11/27/17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BDBF60-8BDC-4A97-9565-6356DE3C5F04}" type="slidenum">
              <a:rPr lang="en-US" smtClean="0"/>
              <a:t>‹#›</a:t>
            </a:fld>
            <a:endParaRPr lang="en-US"/>
          </a:p>
        </p:txBody>
      </p:sp>
    </p:spTree>
    <p:extLst>
      <p:ext uri="{BB962C8B-B14F-4D97-AF65-F5344CB8AC3E}">
        <p14:creationId xmlns:p14="http://schemas.microsoft.com/office/powerpoint/2010/main" val="2462730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8DD4AA-4BBC-42EA-8013-ECAB1778753B}" type="datetimeFigureOut">
              <a:rPr lang="en-US" smtClean="0"/>
              <a:t>11/27/17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BDBF60-8BDC-4A97-9565-6356DE3C5F04}" type="slidenum">
              <a:rPr lang="en-US" smtClean="0"/>
              <a:t>‹#›</a:t>
            </a:fld>
            <a:endParaRPr lang="en-US"/>
          </a:p>
        </p:txBody>
      </p:sp>
    </p:spTree>
    <p:extLst>
      <p:ext uri="{BB962C8B-B14F-4D97-AF65-F5344CB8AC3E}">
        <p14:creationId xmlns:p14="http://schemas.microsoft.com/office/powerpoint/2010/main" val="54930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8DD4AA-4BBC-42EA-8013-ECAB1778753B}" type="datetimeFigureOut">
              <a:rPr lang="en-US" smtClean="0"/>
              <a:t>11/27/17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BDBF60-8BDC-4A97-9565-6356DE3C5F04}" type="slidenum">
              <a:rPr lang="en-US" smtClean="0"/>
              <a:t>‹#›</a:t>
            </a:fld>
            <a:endParaRPr lang="en-US"/>
          </a:p>
        </p:txBody>
      </p:sp>
    </p:spTree>
    <p:extLst>
      <p:ext uri="{BB962C8B-B14F-4D97-AF65-F5344CB8AC3E}">
        <p14:creationId xmlns:p14="http://schemas.microsoft.com/office/powerpoint/2010/main" val="510655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8DD4AA-4BBC-42EA-8013-ECAB1778753B}" type="datetimeFigureOut">
              <a:rPr lang="en-US" smtClean="0"/>
              <a:t>11/27/17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BDBF60-8BDC-4A97-9565-6356DE3C5F04}" type="slidenum">
              <a:rPr lang="en-US" smtClean="0"/>
              <a:t>‹#›</a:t>
            </a:fld>
            <a:endParaRPr lang="en-US"/>
          </a:p>
        </p:txBody>
      </p:sp>
    </p:spTree>
    <p:extLst>
      <p:ext uri="{BB962C8B-B14F-4D97-AF65-F5344CB8AC3E}">
        <p14:creationId xmlns:p14="http://schemas.microsoft.com/office/powerpoint/2010/main" val="3771955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8DD4AA-4BBC-42EA-8013-ECAB1778753B}" type="datetimeFigureOut">
              <a:rPr lang="en-US" smtClean="0"/>
              <a:t>11/27/17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BDBF60-8BDC-4A97-9565-6356DE3C5F04}" type="slidenum">
              <a:rPr lang="en-US" smtClean="0"/>
              <a:t>‹#›</a:t>
            </a:fld>
            <a:endParaRPr lang="en-US"/>
          </a:p>
        </p:txBody>
      </p:sp>
    </p:spTree>
    <p:extLst>
      <p:ext uri="{BB962C8B-B14F-4D97-AF65-F5344CB8AC3E}">
        <p14:creationId xmlns:p14="http://schemas.microsoft.com/office/powerpoint/2010/main" val="204641671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8DD4AA-4BBC-42EA-8013-ECAB1778753B}" type="datetimeFigureOut">
              <a:rPr lang="en-US" smtClean="0"/>
              <a:t>11/27/17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BDBF60-8BDC-4A97-9565-6356DE3C5F04}" type="slidenum">
              <a:rPr lang="en-US" smtClean="0"/>
              <a:t>‹#›</a:t>
            </a:fld>
            <a:endParaRPr lang="en-US"/>
          </a:p>
        </p:txBody>
      </p:sp>
    </p:spTree>
    <p:extLst>
      <p:ext uri="{BB962C8B-B14F-4D97-AF65-F5344CB8AC3E}">
        <p14:creationId xmlns:p14="http://schemas.microsoft.com/office/powerpoint/2010/main" val="1019345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www.rcucommunityfund.org/nbfrf-grant-ap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7.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image" Target="../media/image8.jpg"/><Relationship Id="rId4" Type="http://schemas.openxmlformats.org/officeDocument/2006/relationships/image" Target="../media/image9.emf"/><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8.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8.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10.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0.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10.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762000"/>
            <a:ext cx="32004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648200" y="3581400"/>
            <a:ext cx="4038600" cy="1077218"/>
          </a:xfrm>
          <a:prstGeom prst="rect">
            <a:avLst/>
          </a:prstGeom>
          <a:noFill/>
        </p:spPr>
        <p:txBody>
          <a:bodyPr wrap="square" rtlCol="0">
            <a:spAutoFit/>
          </a:bodyPr>
          <a:lstStyle/>
          <a:p>
            <a:r>
              <a:rPr lang="en-US" sz="2800" b="1" dirty="0" smtClean="0"/>
              <a:t>Resilience Convening</a:t>
            </a:r>
          </a:p>
          <a:p>
            <a:endParaRPr lang="en-US" dirty="0"/>
          </a:p>
          <a:p>
            <a:r>
              <a:rPr lang="en-US" dirty="0" smtClean="0"/>
              <a:t>November 28</a:t>
            </a:r>
            <a:r>
              <a:rPr lang="en-US" baseline="30000" dirty="0" smtClean="0"/>
              <a:t>th</a:t>
            </a:r>
            <a:r>
              <a:rPr lang="en-US" dirty="0" smtClean="0"/>
              <a:t>, 2017</a:t>
            </a:r>
            <a:endParaRPr lang="en-US" dirty="0"/>
          </a:p>
        </p:txBody>
      </p:sp>
    </p:spTree>
    <p:extLst>
      <p:ext uri="{BB962C8B-B14F-4D97-AF65-F5344CB8AC3E}">
        <p14:creationId xmlns:p14="http://schemas.microsoft.com/office/powerpoint/2010/main" val="2407514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4189" y="484094"/>
            <a:ext cx="5050598" cy="1116106"/>
          </a:xfrm>
        </p:spPr>
        <p:txBody>
          <a:bodyPr>
            <a:noAutofit/>
          </a:bodyPr>
          <a:lstStyle/>
          <a:p>
            <a:r>
              <a:rPr lang="en-US" sz="3600" dirty="0" smtClean="0"/>
              <a:t>Communicate Funding Process and Results</a:t>
            </a:r>
            <a:endParaRPr lang="en-US" sz="3600" dirty="0"/>
          </a:p>
        </p:txBody>
      </p:sp>
      <p:sp>
        <p:nvSpPr>
          <p:cNvPr id="3" name="Content Placeholder 2"/>
          <p:cNvSpPr>
            <a:spLocks noGrp="1"/>
          </p:cNvSpPr>
          <p:nvPr>
            <p:ph idx="1"/>
          </p:nvPr>
        </p:nvSpPr>
        <p:spPr>
          <a:xfrm>
            <a:off x="655459" y="2307620"/>
            <a:ext cx="7399328" cy="3818543"/>
          </a:xfrm>
        </p:spPr>
        <p:txBody>
          <a:bodyPr>
            <a:normAutofit/>
          </a:bodyPr>
          <a:lstStyle/>
          <a:p>
            <a:pPr marL="0" indent="0">
              <a:buNone/>
            </a:pPr>
            <a:r>
              <a:rPr lang="en-US" sz="2400" b="1" dirty="0" smtClean="0">
                <a:solidFill>
                  <a:srgbClr val="000000"/>
                </a:solidFill>
              </a:rPr>
              <a:t>Funding Process</a:t>
            </a:r>
          </a:p>
          <a:p>
            <a:pPr lvl="1"/>
            <a:r>
              <a:rPr lang="en-US" sz="2000" dirty="0" smtClean="0">
                <a:solidFill>
                  <a:srgbClr val="000000"/>
                </a:solidFill>
              </a:rPr>
              <a:t>Short and mid term already underway</a:t>
            </a:r>
          </a:p>
          <a:p>
            <a:pPr lvl="1"/>
            <a:r>
              <a:rPr lang="en-US" sz="2000" dirty="0" smtClean="0">
                <a:solidFill>
                  <a:srgbClr val="000000"/>
                </a:solidFill>
              </a:rPr>
              <a:t>Long term is TBD</a:t>
            </a:r>
          </a:p>
          <a:p>
            <a:pPr marL="457200" lvl="1" indent="0">
              <a:buNone/>
            </a:pPr>
            <a:endParaRPr lang="en-US" sz="2000" dirty="0" smtClean="0">
              <a:solidFill>
                <a:srgbClr val="000000"/>
              </a:solidFill>
            </a:endParaRPr>
          </a:p>
          <a:p>
            <a:pPr marL="0" indent="0">
              <a:buNone/>
            </a:pPr>
            <a:r>
              <a:rPr lang="en-US" sz="2400" b="1" dirty="0" smtClean="0">
                <a:solidFill>
                  <a:srgbClr val="000000"/>
                </a:solidFill>
              </a:rPr>
              <a:t>Results</a:t>
            </a:r>
          </a:p>
          <a:p>
            <a:pPr lvl="1"/>
            <a:r>
              <a:rPr lang="en-US" sz="2000" dirty="0" smtClean="0">
                <a:solidFill>
                  <a:srgbClr val="000000"/>
                </a:solidFill>
              </a:rPr>
              <a:t>Facebook</a:t>
            </a:r>
            <a:endParaRPr lang="en-US" sz="2000" dirty="0">
              <a:solidFill>
                <a:srgbClr val="000000"/>
              </a:solidFill>
            </a:endParaRPr>
          </a:p>
          <a:p>
            <a:pPr lvl="1"/>
            <a:r>
              <a:rPr lang="en-US" sz="2000" dirty="0" smtClean="0">
                <a:solidFill>
                  <a:srgbClr val="000000"/>
                </a:solidFill>
              </a:rPr>
              <a:t>UW newsletter</a:t>
            </a:r>
          </a:p>
          <a:p>
            <a:pPr lvl="1"/>
            <a:r>
              <a:rPr lang="en-US" sz="2000" dirty="0" smtClean="0">
                <a:solidFill>
                  <a:srgbClr val="000000"/>
                </a:solidFill>
              </a:rPr>
              <a:t>Press release</a:t>
            </a:r>
            <a:endParaRPr lang="en-US" sz="2000" dirty="0">
              <a:solidFill>
                <a:srgbClr val="000000"/>
              </a:solidFill>
            </a:endParaRPr>
          </a:p>
        </p:txBody>
      </p:sp>
      <p:pic>
        <p:nvPicPr>
          <p:cNvPr id="7" name="Content Placeholder 3"/>
          <p:cNvPicPr>
            <a:picLocks noChangeAspect="1"/>
          </p:cNvPicPr>
          <p:nvPr/>
        </p:nvPicPr>
        <p:blipFill>
          <a:blip r:embed="rId3"/>
          <a:srcRect t="2689" b="2689"/>
          <a:stretch>
            <a:fillRect/>
          </a:stretch>
        </p:blipFill>
        <p:spPr>
          <a:xfrm>
            <a:off x="518906" y="678883"/>
            <a:ext cx="2266797" cy="1243435"/>
          </a:xfrm>
          <a:prstGeom prst="rect">
            <a:avLst/>
          </a:prstGeom>
        </p:spPr>
      </p:pic>
    </p:spTree>
    <p:extLst>
      <p:ext uri="{BB962C8B-B14F-4D97-AF65-F5344CB8AC3E}">
        <p14:creationId xmlns:p14="http://schemas.microsoft.com/office/powerpoint/2010/main" val="3172705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2255" y="484094"/>
            <a:ext cx="5132531" cy="1116106"/>
          </a:xfrm>
        </p:spPr>
        <p:txBody>
          <a:bodyPr>
            <a:noAutofit/>
          </a:bodyPr>
          <a:lstStyle/>
          <a:p>
            <a:r>
              <a:rPr lang="en-US" sz="3600" dirty="0" smtClean="0"/>
              <a:t>Short and Long Term Funding Priorities</a:t>
            </a:r>
            <a:endParaRPr lang="en-US" sz="3600" dirty="0"/>
          </a:p>
        </p:txBody>
      </p:sp>
      <p:pic>
        <p:nvPicPr>
          <p:cNvPr id="3" name="Content Placeholder 2"/>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43506" y="629357"/>
            <a:ext cx="2478749" cy="970843"/>
          </a:xfr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97749" y="2096911"/>
            <a:ext cx="3857037" cy="2892778"/>
          </a:xfrm>
          <a:prstGeom prst="rect">
            <a:avLst/>
          </a:prstGeom>
        </p:spPr>
      </p:pic>
      <p:sp>
        <p:nvSpPr>
          <p:cNvPr id="5" name="TextBox 4"/>
          <p:cNvSpPr txBox="1"/>
          <p:nvPr/>
        </p:nvSpPr>
        <p:spPr>
          <a:xfrm>
            <a:off x="443506" y="1775607"/>
            <a:ext cx="3422570" cy="4247317"/>
          </a:xfrm>
          <a:prstGeom prst="rect">
            <a:avLst/>
          </a:prstGeom>
          <a:noFill/>
        </p:spPr>
        <p:txBody>
          <a:bodyPr wrap="square" rtlCol="0">
            <a:spAutoFit/>
          </a:bodyPr>
          <a:lstStyle/>
          <a:p>
            <a:pPr algn="ctr"/>
            <a:r>
              <a:rPr lang="en-US" dirty="0" smtClean="0"/>
              <a:t>To provide immediate monetary assistance for fire relief to undocumented children, individuals and families.</a:t>
            </a:r>
          </a:p>
          <a:p>
            <a:pPr algn="ctr"/>
            <a:endParaRPr lang="en-US" dirty="0"/>
          </a:p>
          <a:p>
            <a:pPr algn="ctr"/>
            <a:r>
              <a:rPr lang="en-US" dirty="0" smtClean="0"/>
              <a:t>Assist with recovery through referral for support and services.</a:t>
            </a:r>
          </a:p>
          <a:p>
            <a:pPr algn="ctr"/>
            <a:endParaRPr lang="en-US" dirty="0"/>
          </a:p>
          <a:p>
            <a:pPr algn="ctr"/>
            <a:r>
              <a:rPr lang="en-US" dirty="0" smtClean="0"/>
              <a:t>Raise $5 million to give meaningful level of assistance to help families recover from the fire and begin to get back on their feet.</a:t>
            </a:r>
            <a:endParaRPr lang="en-US" dirty="0"/>
          </a:p>
        </p:txBody>
      </p:sp>
      <p:sp>
        <p:nvSpPr>
          <p:cNvPr id="6" name="TextBox 5"/>
          <p:cNvSpPr txBox="1"/>
          <p:nvPr/>
        </p:nvSpPr>
        <p:spPr>
          <a:xfrm>
            <a:off x="4269469" y="5203202"/>
            <a:ext cx="3727928" cy="369332"/>
          </a:xfrm>
          <a:prstGeom prst="rect">
            <a:avLst/>
          </a:prstGeom>
          <a:noFill/>
        </p:spPr>
        <p:txBody>
          <a:bodyPr wrap="square" rtlCol="0">
            <a:spAutoFit/>
          </a:bodyPr>
          <a:lstStyle/>
          <a:p>
            <a:r>
              <a:rPr lang="en-US" dirty="0" smtClean="0"/>
              <a:t>$2,400,000 has been raised.</a:t>
            </a:r>
            <a:endParaRPr lang="en-US" dirty="0"/>
          </a:p>
        </p:txBody>
      </p:sp>
    </p:spTree>
    <p:extLst>
      <p:ext uri="{BB962C8B-B14F-4D97-AF65-F5344CB8AC3E}">
        <p14:creationId xmlns:p14="http://schemas.microsoft.com/office/powerpoint/2010/main" val="3104471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4735" y="484094"/>
            <a:ext cx="5310051" cy="1116106"/>
          </a:xfrm>
        </p:spPr>
        <p:txBody>
          <a:bodyPr>
            <a:noAutofit/>
          </a:bodyPr>
          <a:lstStyle/>
          <a:p>
            <a:r>
              <a:rPr lang="en-US" sz="3600" dirty="0" smtClean="0"/>
              <a:t>Process and Timeline to Allocate </a:t>
            </a:r>
            <a:r>
              <a:rPr lang="en-US" sz="3600" dirty="0"/>
              <a:t>F</a:t>
            </a:r>
            <a:r>
              <a:rPr lang="en-US" sz="3600" dirty="0" smtClean="0"/>
              <a:t>unds </a:t>
            </a:r>
            <a:endParaRPr lang="en-US" sz="3600" dirty="0"/>
          </a:p>
        </p:txBody>
      </p:sp>
      <p:pic>
        <p:nvPicPr>
          <p:cNvPr id="8" name="Content Placehold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695401" y="2167466"/>
            <a:ext cx="3359385" cy="2519539"/>
          </a:xfrm>
        </p:spPr>
      </p:pic>
      <p:pic>
        <p:nvPicPr>
          <p:cNvPr id="6" name="Content Placeholder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5986" y="629357"/>
            <a:ext cx="2478749" cy="970843"/>
          </a:xfrm>
          <a:prstGeom prst="rect">
            <a:avLst/>
          </a:prstGeom>
        </p:spPr>
      </p:pic>
      <p:sp>
        <p:nvSpPr>
          <p:cNvPr id="4" name="TextBox 3"/>
          <p:cNvSpPr txBox="1"/>
          <p:nvPr/>
        </p:nvSpPr>
        <p:spPr>
          <a:xfrm>
            <a:off x="265986" y="1607036"/>
            <a:ext cx="4274405" cy="5355313"/>
          </a:xfrm>
          <a:prstGeom prst="rect">
            <a:avLst/>
          </a:prstGeom>
          <a:noFill/>
        </p:spPr>
        <p:txBody>
          <a:bodyPr wrap="square" rtlCol="0">
            <a:spAutoFit/>
          </a:bodyPr>
          <a:lstStyle/>
          <a:p>
            <a:r>
              <a:rPr lang="en-US" dirty="0" smtClean="0"/>
              <a:t>An applicant must be interviewed by an </a:t>
            </a:r>
            <a:r>
              <a:rPr lang="en-US" dirty="0" err="1" smtClean="0"/>
              <a:t>UndocuFund</a:t>
            </a:r>
            <a:r>
              <a:rPr lang="en-US" dirty="0" smtClean="0"/>
              <a:t> trained volunteer from our founding and partner organizations: CHD, Corazon Healdsburg, North Bay Organizing Project, The Graton Day Labor Center, North Bay Jobs with Justice, UniteHere2850, Jewish Free Community Clinic, SRJC, Migrant Education, </a:t>
            </a:r>
            <a:r>
              <a:rPr lang="en-US" dirty="0" err="1" smtClean="0"/>
              <a:t>Hpeace</a:t>
            </a:r>
            <a:r>
              <a:rPr lang="en-US" dirty="0" smtClean="0"/>
              <a:t>, CAP, North Bay Rapid Response Network and La Luz have all sent volunteers to accept applications.</a:t>
            </a:r>
          </a:p>
          <a:p>
            <a:endParaRPr lang="en-US" dirty="0"/>
          </a:p>
          <a:p>
            <a:r>
              <a:rPr lang="en-US" dirty="0" smtClean="0"/>
              <a:t>The request is evaluated based on criteria developed by immigrant leaders and the steering committee.</a:t>
            </a:r>
          </a:p>
          <a:p>
            <a:endParaRPr lang="en-US" dirty="0" smtClean="0"/>
          </a:p>
          <a:p>
            <a:endParaRPr lang="en-US" dirty="0"/>
          </a:p>
        </p:txBody>
      </p:sp>
      <p:sp>
        <p:nvSpPr>
          <p:cNvPr id="7" name="TextBox 6"/>
          <p:cNvSpPr txBox="1"/>
          <p:nvPr/>
        </p:nvSpPr>
        <p:spPr>
          <a:xfrm>
            <a:off x="4695400" y="4866061"/>
            <a:ext cx="3564965" cy="1754326"/>
          </a:xfrm>
          <a:prstGeom prst="rect">
            <a:avLst/>
          </a:prstGeom>
          <a:noFill/>
        </p:spPr>
        <p:txBody>
          <a:bodyPr wrap="square" rtlCol="0">
            <a:spAutoFit/>
          </a:bodyPr>
          <a:lstStyle/>
          <a:p>
            <a:r>
              <a:rPr lang="en-US" dirty="0" smtClean="0"/>
              <a:t>Our </a:t>
            </a:r>
            <a:r>
              <a:rPr lang="en-US" dirty="0"/>
              <a:t>goal is to make sure we have identified and assisted all eligible undocumented </a:t>
            </a:r>
            <a:r>
              <a:rPr lang="en-US" dirty="0" smtClean="0"/>
              <a:t>families. Beginning Jan. 1, we will start assessing and giving recovery aid. </a:t>
            </a:r>
            <a:endParaRPr lang="en-US" dirty="0"/>
          </a:p>
        </p:txBody>
      </p:sp>
    </p:spTree>
    <p:extLst>
      <p:ext uri="{BB962C8B-B14F-4D97-AF65-F5344CB8AC3E}">
        <p14:creationId xmlns:p14="http://schemas.microsoft.com/office/powerpoint/2010/main" val="2800435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4189" y="484094"/>
            <a:ext cx="5050598" cy="1116106"/>
          </a:xfrm>
        </p:spPr>
        <p:txBody>
          <a:bodyPr>
            <a:noAutofit/>
          </a:bodyPr>
          <a:lstStyle/>
          <a:p>
            <a:r>
              <a:rPr lang="en-US" sz="3600" dirty="0" smtClean="0"/>
              <a:t>Communicate Funding Process and Results</a:t>
            </a:r>
            <a:endParaRPr lang="en-US" sz="3600"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183944" y="2264414"/>
            <a:ext cx="4294188" cy="3220641"/>
          </a:xfrm>
        </p:spPr>
      </p:pic>
      <p:pic>
        <p:nvPicPr>
          <p:cNvPr id="6" name="Content Placeholder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5440" y="629357"/>
            <a:ext cx="2478749" cy="970843"/>
          </a:xfrm>
          <a:prstGeom prst="rect">
            <a:avLst/>
          </a:prstGeom>
        </p:spPr>
      </p:pic>
      <p:sp>
        <p:nvSpPr>
          <p:cNvPr id="3" name="TextBox 2"/>
          <p:cNvSpPr txBox="1"/>
          <p:nvPr/>
        </p:nvSpPr>
        <p:spPr>
          <a:xfrm>
            <a:off x="404589" y="1989129"/>
            <a:ext cx="3551396" cy="3693319"/>
          </a:xfrm>
          <a:prstGeom prst="rect">
            <a:avLst/>
          </a:prstGeom>
          <a:noFill/>
        </p:spPr>
        <p:txBody>
          <a:bodyPr wrap="square" rtlCol="0">
            <a:spAutoFit/>
          </a:bodyPr>
          <a:lstStyle/>
          <a:p>
            <a:endParaRPr lang="en-US" dirty="0" smtClean="0"/>
          </a:p>
          <a:p>
            <a:pPr algn="ctr"/>
            <a:endParaRPr lang="en-US" dirty="0"/>
          </a:p>
          <a:p>
            <a:pPr algn="ctr"/>
            <a:r>
              <a:rPr lang="en-US" dirty="0" smtClean="0"/>
              <a:t>We have given 181 families (impacting 713 people) a total of $433,500 to date. </a:t>
            </a:r>
          </a:p>
          <a:p>
            <a:pPr algn="ctr"/>
            <a:endParaRPr lang="en-US" dirty="0"/>
          </a:p>
          <a:p>
            <a:pPr algn="ctr"/>
            <a:r>
              <a:rPr lang="en-US" dirty="0" smtClean="0"/>
              <a:t>We will post reports on our website and give this information directly to our partners. </a:t>
            </a:r>
          </a:p>
          <a:p>
            <a:pPr algn="ctr"/>
            <a:endParaRPr lang="en-US" dirty="0"/>
          </a:p>
          <a:p>
            <a:pPr algn="ctr"/>
            <a:r>
              <a:rPr lang="en-US" dirty="0" smtClean="0"/>
              <a:t>Thank you all for your investment and support!</a:t>
            </a:r>
            <a:endParaRPr lang="en-US" dirty="0"/>
          </a:p>
        </p:txBody>
      </p:sp>
    </p:spTree>
    <p:extLst>
      <p:ext uri="{BB962C8B-B14F-4D97-AF65-F5344CB8AC3E}">
        <p14:creationId xmlns:p14="http://schemas.microsoft.com/office/powerpoint/2010/main" val="16739293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2255" y="484094"/>
            <a:ext cx="5132531" cy="1116106"/>
          </a:xfrm>
        </p:spPr>
        <p:txBody>
          <a:bodyPr>
            <a:noAutofit/>
          </a:bodyPr>
          <a:lstStyle/>
          <a:p>
            <a:r>
              <a:rPr lang="en-US" sz="3600" dirty="0"/>
              <a:t>Funding Priorities Immediate Relief</a:t>
            </a:r>
          </a:p>
        </p:txBody>
      </p:sp>
      <p:sp>
        <p:nvSpPr>
          <p:cNvPr id="3" name="Content Placeholder 2"/>
          <p:cNvSpPr>
            <a:spLocks noGrp="1"/>
          </p:cNvSpPr>
          <p:nvPr>
            <p:ph idx="1"/>
          </p:nvPr>
        </p:nvSpPr>
        <p:spPr>
          <a:xfrm>
            <a:off x="498474" y="1981200"/>
            <a:ext cx="3495027" cy="4144963"/>
          </a:xfrm>
        </p:spPr>
        <p:txBody>
          <a:bodyPr>
            <a:normAutofit fontScale="47500" lnSpcReduction="20000"/>
          </a:bodyPr>
          <a:lstStyle/>
          <a:p>
            <a:pPr>
              <a:spcBef>
                <a:spcPts val="600"/>
              </a:spcBef>
            </a:pPr>
            <a:r>
              <a:rPr lang="en-US" dirty="0"/>
              <a:t>Disaster relief</a:t>
            </a:r>
          </a:p>
          <a:p>
            <a:pPr>
              <a:spcBef>
                <a:spcPts val="600"/>
              </a:spcBef>
            </a:pPr>
            <a:r>
              <a:rPr lang="en-US" dirty="0"/>
              <a:t>100% to victims through individual grants &amp;/or services</a:t>
            </a:r>
          </a:p>
          <a:p>
            <a:pPr>
              <a:spcBef>
                <a:spcPts val="600"/>
              </a:spcBef>
            </a:pPr>
            <a:r>
              <a:rPr lang="en-US" dirty="0"/>
              <a:t>Four impacted counties</a:t>
            </a:r>
          </a:p>
          <a:p>
            <a:pPr>
              <a:spcBef>
                <a:spcPts val="600"/>
              </a:spcBef>
            </a:pPr>
            <a:r>
              <a:rPr lang="en-US" dirty="0"/>
              <a:t>Grantmaking</a:t>
            </a:r>
          </a:p>
          <a:p>
            <a:pPr lvl="1"/>
            <a:r>
              <a:rPr lang="en-US" dirty="0"/>
              <a:t>Individual grants</a:t>
            </a:r>
          </a:p>
          <a:p>
            <a:pPr lvl="1"/>
            <a:r>
              <a:rPr lang="en-US" dirty="0"/>
              <a:t>Organizational grants</a:t>
            </a:r>
          </a:p>
          <a:p>
            <a:pPr>
              <a:spcBef>
                <a:spcPts val="600"/>
              </a:spcBef>
            </a:pPr>
            <a:r>
              <a:rPr lang="en-US" dirty="0"/>
              <a:t>Fire victims</a:t>
            </a:r>
          </a:p>
          <a:p>
            <a:pPr lvl="1"/>
            <a:r>
              <a:rPr lang="en-US" dirty="0"/>
              <a:t>Loss of home </a:t>
            </a:r>
          </a:p>
          <a:p>
            <a:pPr lvl="1"/>
            <a:r>
              <a:rPr lang="en-US" dirty="0"/>
              <a:t>Economic hardship</a:t>
            </a:r>
          </a:p>
          <a:p>
            <a:pPr>
              <a:spcBef>
                <a:spcPts val="600"/>
              </a:spcBef>
            </a:pPr>
            <a:r>
              <a:rPr lang="en-US" dirty="0"/>
              <a:t>Businesses</a:t>
            </a:r>
          </a:p>
          <a:p>
            <a:pPr lvl="1"/>
            <a:r>
              <a:rPr lang="en-US" dirty="0"/>
              <a:t>Loss of facilities</a:t>
            </a:r>
          </a:p>
          <a:p>
            <a:pPr lvl="1"/>
            <a:r>
              <a:rPr lang="en-US" dirty="0"/>
              <a:t>Disruption of business </a:t>
            </a:r>
          </a:p>
          <a:p>
            <a:pPr>
              <a:spcBef>
                <a:spcPts val="600"/>
              </a:spcBef>
            </a:pPr>
            <a:r>
              <a:rPr lang="en-US" dirty="0"/>
              <a:t>Community well-being</a:t>
            </a:r>
          </a:p>
          <a:p>
            <a:pPr lvl="1"/>
            <a:r>
              <a:rPr lang="en-US" dirty="0"/>
              <a:t>Holiday support</a:t>
            </a:r>
          </a:p>
          <a:p>
            <a:pPr lvl="1"/>
            <a:r>
              <a:rPr lang="en-US" dirty="0"/>
              <a:t>Athletic leagues</a:t>
            </a:r>
          </a:p>
          <a:p>
            <a:pPr lvl="1"/>
            <a:endParaRPr lang="en-US" dirty="0"/>
          </a:p>
          <a:p>
            <a:pPr lvl="1"/>
            <a:endParaRPr lang="en-US" dirty="0"/>
          </a:p>
        </p:txBody>
      </p:sp>
      <p:sp>
        <p:nvSpPr>
          <p:cNvPr id="4" name="TextBox 3">
            <a:extLst>
              <a:ext uri="{FF2B5EF4-FFF2-40B4-BE49-F238E27FC236}">
                <a16:creationId xmlns="" xmlns:a16="http://schemas.microsoft.com/office/drawing/2014/main" id="{B83C5A29-C792-4AEF-BECB-62AF670E5312}"/>
              </a:ext>
            </a:extLst>
          </p:cNvPr>
          <p:cNvSpPr txBox="1"/>
          <p:nvPr/>
        </p:nvSpPr>
        <p:spPr>
          <a:xfrm>
            <a:off x="498474" y="578498"/>
            <a:ext cx="2423781" cy="830997"/>
          </a:xfrm>
          <a:prstGeom prst="rect">
            <a:avLst/>
          </a:prstGeom>
          <a:noFill/>
        </p:spPr>
        <p:txBody>
          <a:bodyPr wrap="square" rtlCol="0">
            <a:spAutoFit/>
          </a:bodyPr>
          <a:lstStyle/>
          <a:p>
            <a:r>
              <a:rPr lang="en-US" sz="2400" dirty="0">
                <a:latin typeface="Adobe Heiti Std R" panose="020B0400000000000000" pitchFamily="34" charset="-128"/>
                <a:ea typeface="Adobe Heiti Std R" panose="020B0400000000000000" pitchFamily="34" charset="-128"/>
              </a:rPr>
              <a:t>North Bay Fire Relief Fund</a:t>
            </a:r>
          </a:p>
        </p:txBody>
      </p:sp>
      <p:sp>
        <p:nvSpPr>
          <p:cNvPr id="6" name="Content Placeholder 2">
            <a:extLst>
              <a:ext uri="{FF2B5EF4-FFF2-40B4-BE49-F238E27FC236}">
                <a16:creationId xmlns="" xmlns:a16="http://schemas.microsoft.com/office/drawing/2014/main" id="{8C371163-A1EC-4F45-A6C7-689DB96FA311}"/>
              </a:ext>
            </a:extLst>
          </p:cNvPr>
          <p:cNvSpPr txBox="1">
            <a:spLocks/>
          </p:cNvSpPr>
          <p:nvPr/>
        </p:nvSpPr>
        <p:spPr>
          <a:xfrm>
            <a:off x="4187177" y="1978090"/>
            <a:ext cx="3243102" cy="4144963"/>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pPr>
              <a:spcBef>
                <a:spcPts val="600"/>
              </a:spcBef>
              <a:buClrTx/>
              <a:buFont typeface="Arial" panose="020B0604020202020204" pitchFamily="34" charset="0"/>
              <a:buChar char="•"/>
            </a:pPr>
            <a:r>
              <a:rPr lang="en-US" sz="1900" dirty="0">
                <a:solidFill>
                  <a:schemeClr val="tx1"/>
                </a:solidFill>
              </a:rPr>
              <a:t>Nonprofits</a:t>
            </a:r>
          </a:p>
          <a:p>
            <a:pPr lvl="1">
              <a:buClrTx/>
              <a:buFont typeface="Arial" panose="020B0604020202020204" pitchFamily="34" charset="0"/>
              <a:buChar char="•"/>
            </a:pPr>
            <a:r>
              <a:rPr lang="en-US" dirty="0">
                <a:solidFill>
                  <a:schemeClr val="tx1"/>
                </a:solidFill>
              </a:rPr>
              <a:t>Individual grants</a:t>
            </a:r>
          </a:p>
          <a:p>
            <a:pPr lvl="1">
              <a:buClrTx/>
              <a:buFont typeface="Arial" panose="020B0604020202020204" pitchFamily="34" charset="0"/>
              <a:buChar char="•"/>
            </a:pPr>
            <a:r>
              <a:rPr lang="en-US" dirty="0">
                <a:solidFill>
                  <a:schemeClr val="tx1"/>
                </a:solidFill>
              </a:rPr>
              <a:t>Supportive services</a:t>
            </a:r>
          </a:p>
          <a:p>
            <a:pPr lvl="3">
              <a:buClrTx/>
              <a:buFont typeface="Arial" panose="020B0604020202020204" pitchFamily="34" charset="0"/>
              <a:buChar char="•"/>
            </a:pPr>
            <a:r>
              <a:rPr lang="en-US" dirty="0">
                <a:solidFill>
                  <a:schemeClr val="tx1"/>
                </a:solidFill>
              </a:rPr>
              <a:t>Basic needs</a:t>
            </a:r>
          </a:p>
          <a:p>
            <a:pPr lvl="3">
              <a:buClrTx/>
              <a:buFont typeface="Arial" panose="020B0604020202020204" pitchFamily="34" charset="0"/>
              <a:buChar char="•"/>
            </a:pPr>
            <a:r>
              <a:rPr lang="en-US" dirty="0">
                <a:solidFill>
                  <a:schemeClr val="tx1"/>
                </a:solidFill>
              </a:rPr>
              <a:t>Health and community wellbeing specific to fire victims</a:t>
            </a:r>
          </a:p>
          <a:p>
            <a:pPr lvl="3">
              <a:buClrTx/>
              <a:buFont typeface="Arial" panose="020B0604020202020204" pitchFamily="34" charset="0"/>
              <a:buChar char="•"/>
            </a:pPr>
            <a:r>
              <a:rPr lang="en-US" dirty="0">
                <a:solidFill>
                  <a:schemeClr val="tx1"/>
                </a:solidFill>
              </a:rPr>
              <a:t>Transportation</a:t>
            </a:r>
          </a:p>
          <a:p>
            <a:pPr lvl="3">
              <a:buClrTx/>
              <a:buFont typeface="Arial" panose="020B0604020202020204" pitchFamily="34" charset="0"/>
              <a:buChar char="•"/>
            </a:pPr>
            <a:r>
              <a:rPr lang="en-US" dirty="0">
                <a:solidFill>
                  <a:schemeClr val="tx1"/>
                </a:solidFill>
              </a:rPr>
              <a:t>Continuity of social services impacted by fire</a:t>
            </a:r>
          </a:p>
          <a:p>
            <a:pPr lvl="3">
              <a:lnSpc>
                <a:spcPct val="110000"/>
              </a:lnSpc>
              <a:buClrTx/>
              <a:buFont typeface="Arial" panose="020B0604020202020204" pitchFamily="34" charset="0"/>
              <a:buChar char="•"/>
            </a:pPr>
            <a:r>
              <a:rPr lang="en-US" dirty="0">
                <a:solidFill>
                  <a:schemeClr val="tx1"/>
                </a:solidFill>
              </a:rPr>
              <a:t>Emergency financial assistance</a:t>
            </a:r>
          </a:p>
          <a:p>
            <a:pPr>
              <a:lnSpc>
                <a:spcPct val="110000"/>
              </a:lnSpc>
              <a:buClrTx/>
              <a:buFont typeface="Arial" panose="020B0604020202020204" pitchFamily="34" charset="0"/>
              <a:buChar char="•"/>
            </a:pPr>
            <a:r>
              <a:rPr lang="en-US" sz="1900" dirty="0">
                <a:solidFill>
                  <a:schemeClr val="tx1"/>
                </a:solidFill>
              </a:rPr>
              <a:t>Bridge to recovery strategies </a:t>
            </a:r>
          </a:p>
          <a:p>
            <a:pPr lvl="1">
              <a:buClrTx/>
              <a:buFont typeface="Arial" panose="020B0604020202020204" pitchFamily="34" charset="0"/>
              <a:buChar char="•"/>
            </a:pPr>
            <a:endParaRPr lang="en-US" dirty="0"/>
          </a:p>
        </p:txBody>
      </p:sp>
    </p:spTree>
    <p:extLst>
      <p:ext uri="{BB962C8B-B14F-4D97-AF65-F5344CB8AC3E}">
        <p14:creationId xmlns:p14="http://schemas.microsoft.com/office/powerpoint/2010/main" val="38419133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4735" y="484094"/>
            <a:ext cx="5310051" cy="1116106"/>
          </a:xfrm>
        </p:spPr>
        <p:txBody>
          <a:bodyPr>
            <a:noAutofit/>
          </a:bodyPr>
          <a:lstStyle/>
          <a:p>
            <a:r>
              <a:rPr lang="en-US" sz="3600" dirty="0"/>
              <a:t>Process and Timeline to Allocate Funds </a:t>
            </a:r>
          </a:p>
        </p:txBody>
      </p:sp>
      <p:sp>
        <p:nvSpPr>
          <p:cNvPr id="8" name="Content Placeholder 2"/>
          <p:cNvSpPr>
            <a:spLocks noGrp="1"/>
          </p:cNvSpPr>
          <p:nvPr>
            <p:ph idx="1"/>
          </p:nvPr>
        </p:nvSpPr>
        <p:spPr/>
        <p:txBody>
          <a:bodyPr>
            <a:noAutofit/>
          </a:bodyPr>
          <a:lstStyle/>
          <a:p>
            <a:pPr>
              <a:spcBef>
                <a:spcPts val="600"/>
              </a:spcBef>
            </a:pPr>
            <a:r>
              <a:rPr lang="en-US" sz="1600" dirty="0"/>
              <a:t>Initial grantmaking commenced on October 16</a:t>
            </a:r>
            <a:r>
              <a:rPr lang="en-US" sz="1600" baseline="30000" dirty="0"/>
              <a:t>th</a:t>
            </a:r>
            <a:r>
              <a:rPr lang="en-US" sz="1600" dirty="0"/>
              <a:t> </a:t>
            </a:r>
          </a:p>
          <a:p>
            <a:pPr>
              <a:spcBef>
                <a:spcPts val="600"/>
              </a:spcBef>
            </a:pPr>
            <a:r>
              <a:rPr lang="en-US" sz="1600" dirty="0"/>
              <a:t>Redwood Credit Union Community Fund Board</a:t>
            </a:r>
          </a:p>
          <a:p>
            <a:pPr>
              <a:spcBef>
                <a:spcPts val="600"/>
              </a:spcBef>
            </a:pPr>
            <a:r>
              <a:rPr lang="en-US" sz="1600" dirty="0"/>
              <a:t>Advisory committee</a:t>
            </a:r>
          </a:p>
          <a:p>
            <a:pPr>
              <a:spcBef>
                <a:spcPts val="600"/>
              </a:spcBef>
            </a:pPr>
            <a:r>
              <a:rPr lang="en-US" sz="1600" dirty="0"/>
              <a:t>Nonprofit application process</a:t>
            </a:r>
          </a:p>
          <a:p>
            <a:pPr lvl="1"/>
            <a:r>
              <a:rPr lang="en-US" sz="1400" dirty="0"/>
              <a:t>Grants committee</a:t>
            </a:r>
          </a:p>
          <a:p>
            <a:pPr lvl="1"/>
            <a:r>
              <a:rPr lang="en-US" sz="1400" dirty="0"/>
              <a:t>Online process (</a:t>
            </a:r>
            <a:r>
              <a:rPr lang="en-US" sz="1400" dirty="0">
                <a:hlinkClick r:id="rId3"/>
              </a:rPr>
              <a:t>www.rcucommunityfund.org/nbfrf-grant-app/</a:t>
            </a:r>
            <a:r>
              <a:rPr lang="en-US" sz="1400" dirty="0"/>
              <a:t>) </a:t>
            </a:r>
          </a:p>
          <a:p>
            <a:pPr lvl="2"/>
            <a:r>
              <a:rPr lang="en-US" sz="1400" dirty="0"/>
              <a:t>Open 11/20; Close 12/11</a:t>
            </a:r>
          </a:p>
          <a:p>
            <a:pPr lvl="2"/>
            <a:r>
              <a:rPr lang="en-US" sz="1400" dirty="0"/>
              <a:t>Priorities</a:t>
            </a:r>
          </a:p>
          <a:p>
            <a:pPr lvl="3"/>
            <a:r>
              <a:rPr lang="en-US" sz="1400" dirty="0"/>
              <a:t>Basic needs</a:t>
            </a:r>
          </a:p>
          <a:p>
            <a:pPr lvl="3"/>
            <a:r>
              <a:rPr lang="en-US" sz="1400" dirty="0"/>
              <a:t>Health and community wellbeing specific to fire victims</a:t>
            </a:r>
          </a:p>
          <a:p>
            <a:pPr lvl="3"/>
            <a:r>
              <a:rPr lang="en-US" sz="1400" dirty="0"/>
              <a:t>Transportation</a:t>
            </a:r>
          </a:p>
          <a:p>
            <a:pPr lvl="3"/>
            <a:r>
              <a:rPr lang="en-US" sz="1400" dirty="0"/>
              <a:t>Continuity of social services impacted by fire</a:t>
            </a:r>
          </a:p>
          <a:p>
            <a:pPr lvl="3"/>
            <a:r>
              <a:rPr lang="en-US" sz="1400" dirty="0"/>
              <a:t>Emergency financial assistance</a:t>
            </a:r>
          </a:p>
          <a:p>
            <a:pPr lvl="2"/>
            <a:r>
              <a:rPr lang="en-US" sz="1400" dirty="0"/>
              <a:t>Grants range up to $300,000</a:t>
            </a:r>
          </a:p>
          <a:p>
            <a:pPr lvl="2"/>
            <a:r>
              <a:rPr lang="en-US" sz="1400" dirty="0"/>
              <a:t>Gathered data to help inform recovery strategy</a:t>
            </a:r>
          </a:p>
          <a:p>
            <a:pPr lvl="2"/>
            <a:r>
              <a:rPr lang="en-US" sz="1400" dirty="0"/>
              <a:t>General operating support</a:t>
            </a:r>
          </a:p>
          <a:p>
            <a:pPr>
              <a:spcBef>
                <a:spcPts val="600"/>
              </a:spcBef>
            </a:pPr>
            <a:r>
              <a:rPr lang="en-US" sz="1600" dirty="0"/>
              <a:t>NBFRF ramp-down target, May 31 2018</a:t>
            </a:r>
          </a:p>
          <a:p>
            <a:pPr lvl="1"/>
            <a:r>
              <a:rPr lang="en-US" sz="1400" dirty="0"/>
              <a:t>Coordination with recovery disaster strategies</a:t>
            </a:r>
          </a:p>
        </p:txBody>
      </p:sp>
      <p:sp>
        <p:nvSpPr>
          <p:cNvPr id="5" name="TextBox 4">
            <a:extLst>
              <a:ext uri="{FF2B5EF4-FFF2-40B4-BE49-F238E27FC236}">
                <a16:creationId xmlns="" xmlns:a16="http://schemas.microsoft.com/office/drawing/2014/main" id="{8C3C0501-4060-4326-B4DB-DB8EE566B7E6}"/>
              </a:ext>
            </a:extLst>
          </p:cNvPr>
          <p:cNvSpPr txBox="1"/>
          <p:nvPr/>
        </p:nvSpPr>
        <p:spPr>
          <a:xfrm>
            <a:off x="498474" y="578498"/>
            <a:ext cx="2423781" cy="830997"/>
          </a:xfrm>
          <a:prstGeom prst="rect">
            <a:avLst/>
          </a:prstGeom>
          <a:noFill/>
        </p:spPr>
        <p:txBody>
          <a:bodyPr wrap="square" rtlCol="0">
            <a:spAutoFit/>
          </a:bodyPr>
          <a:lstStyle/>
          <a:p>
            <a:r>
              <a:rPr lang="en-US" sz="2400" dirty="0">
                <a:latin typeface="Adobe Heiti Std R" panose="020B0400000000000000" pitchFamily="34" charset="-128"/>
                <a:ea typeface="Adobe Heiti Std R" panose="020B0400000000000000" pitchFamily="34" charset="-128"/>
              </a:rPr>
              <a:t>North Bay Fire Relief Fund</a:t>
            </a:r>
          </a:p>
        </p:txBody>
      </p:sp>
    </p:spTree>
    <p:extLst>
      <p:ext uri="{BB962C8B-B14F-4D97-AF65-F5344CB8AC3E}">
        <p14:creationId xmlns:p14="http://schemas.microsoft.com/office/powerpoint/2010/main" val="29094555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4189" y="484094"/>
            <a:ext cx="5050598" cy="1116106"/>
          </a:xfrm>
        </p:spPr>
        <p:txBody>
          <a:bodyPr>
            <a:noAutofit/>
          </a:bodyPr>
          <a:lstStyle/>
          <a:p>
            <a:r>
              <a:rPr lang="en-US" sz="3600" dirty="0"/>
              <a:t>Communicate Funding Process and Results</a:t>
            </a:r>
          </a:p>
        </p:txBody>
      </p:sp>
      <p:sp>
        <p:nvSpPr>
          <p:cNvPr id="8" name="Content Placeholder 2"/>
          <p:cNvSpPr>
            <a:spLocks noGrp="1"/>
          </p:cNvSpPr>
          <p:nvPr>
            <p:ph idx="1"/>
          </p:nvPr>
        </p:nvSpPr>
        <p:spPr/>
        <p:txBody>
          <a:bodyPr>
            <a:noAutofit/>
          </a:bodyPr>
          <a:lstStyle/>
          <a:p>
            <a:pPr>
              <a:spcBef>
                <a:spcPts val="600"/>
              </a:spcBef>
            </a:pPr>
            <a:r>
              <a:rPr lang="en-US" sz="1600" b="1" dirty="0"/>
              <a:t>Total funds raised </a:t>
            </a:r>
            <a:r>
              <a:rPr lang="en-US" sz="1600" dirty="0"/>
              <a:t>through 11/18: $21,596,825</a:t>
            </a:r>
          </a:p>
          <a:p>
            <a:pPr>
              <a:spcBef>
                <a:spcPts val="600"/>
              </a:spcBef>
            </a:pPr>
            <a:r>
              <a:rPr lang="en-US" sz="1600" b="1" dirty="0"/>
              <a:t>Total funds distributed/committed </a:t>
            </a:r>
            <a:r>
              <a:rPr lang="en-US" sz="1600" dirty="0"/>
              <a:t>through 11/18: $13,617,041</a:t>
            </a:r>
          </a:p>
          <a:p>
            <a:pPr>
              <a:spcBef>
                <a:spcPts val="600"/>
              </a:spcBef>
            </a:pPr>
            <a:r>
              <a:rPr lang="en-US" sz="1600" b="1" dirty="0"/>
              <a:t>$200,000 to First responders</a:t>
            </a:r>
            <a:r>
              <a:rPr lang="en-US" sz="1600" dirty="0"/>
              <a:t>: Funds have been provided to 93 first responders </a:t>
            </a:r>
          </a:p>
          <a:p>
            <a:pPr>
              <a:spcBef>
                <a:spcPts val="600"/>
              </a:spcBef>
            </a:pPr>
            <a:r>
              <a:rPr lang="en-US" sz="1600" b="1" dirty="0"/>
              <a:t>$525,000 to support:</a:t>
            </a:r>
            <a:endParaRPr lang="en-US" sz="1600" dirty="0"/>
          </a:p>
          <a:p>
            <a:pPr lvl="1"/>
            <a:r>
              <a:rPr lang="en-US" sz="1400" b="1" dirty="0"/>
              <a:t>Urgent food needs of fire victims: </a:t>
            </a:r>
            <a:r>
              <a:rPr lang="en-US" sz="1400" dirty="0"/>
              <a:t>Redwood Empire Food Bank (serving Sonoma, Mendocino &amp; Lake Counties) and Community Action Napa Valley (CANV).</a:t>
            </a:r>
          </a:p>
          <a:p>
            <a:pPr lvl="1"/>
            <a:r>
              <a:rPr lang="en-US" sz="1400" b="1" dirty="0"/>
              <a:t>Immediate/short and midterm housing for fire victims</a:t>
            </a:r>
            <a:r>
              <a:rPr lang="en-US" sz="1400" dirty="0"/>
              <a:t>: Petaluma People Services and Catholic Charities of Santa Rosa.</a:t>
            </a:r>
          </a:p>
          <a:p>
            <a:pPr>
              <a:spcBef>
                <a:spcPts val="600"/>
              </a:spcBef>
            </a:pPr>
            <a:r>
              <a:rPr lang="en-US" sz="1600" b="1" dirty="0"/>
              <a:t>Over $1.05 million to support students who lost homes</a:t>
            </a:r>
            <a:r>
              <a:rPr lang="en-US" sz="1600" dirty="0"/>
              <a:t>:</a:t>
            </a:r>
          </a:p>
          <a:p>
            <a:pPr lvl="1"/>
            <a:r>
              <a:rPr lang="en-US" sz="1400" b="1" dirty="0"/>
              <a:t>$932,000 for K-12 Students</a:t>
            </a:r>
            <a:r>
              <a:rPr lang="en-US" sz="1400" dirty="0"/>
              <a:t>: $500 gift cards have been/are being provided to students who lost homes in the four affected counties for school clothes and supplies.</a:t>
            </a:r>
          </a:p>
          <a:p>
            <a:pPr lvl="1"/>
            <a:r>
              <a:rPr lang="en-US" sz="1400" b="1" dirty="0"/>
              <a:t>$120,250 for College Students</a:t>
            </a:r>
            <a:r>
              <a:rPr lang="en-US" sz="1400" dirty="0"/>
              <a:t>: Funds have been provided to support college students who lost homes in the four affected counties.</a:t>
            </a:r>
          </a:p>
          <a:p>
            <a:pPr>
              <a:spcBef>
                <a:spcPts val="600"/>
              </a:spcBef>
            </a:pPr>
            <a:r>
              <a:rPr lang="en-US" sz="1600" b="1" dirty="0"/>
              <a:t>$7 million to support people who lost homes</a:t>
            </a:r>
            <a:r>
              <a:rPr lang="en-US" sz="1600" dirty="0"/>
              <a:t>: We’ve partnered with several nonprofits in the four impacted counties to help distribute individual grants.</a:t>
            </a:r>
          </a:p>
          <a:p>
            <a:pPr lvl="1"/>
            <a:r>
              <a:rPr lang="en-US" sz="1400" b="1" dirty="0"/>
              <a:t>SONOMA COUNTY</a:t>
            </a:r>
            <a:r>
              <a:rPr lang="en-US" sz="1400" dirty="0"/>
              <a:t>: United Way of the Wine Country and La Luz Center</a:t>
            </a:r>
          </a:p>
          <a:p>
            <a:pPr lvl="1"/>
            <a:r>
              <a:rPr lang="en-US" sz="1400" b="1" dirty="0"/>
              <a:t>NAPA COUNTY: </a:t>
            </a:r>
            <a:r>
              <a:rPr lang="en-US" sz="1400" dirty="0"/>
              <a:t>Center for Volunteer and Nonprofit Leadership (CVNL)</a:t>
            </a:r>
          </a:p>
          <a:p>
            <a:pPr lvl="1"/>
            <a:r>
              <a:rPr lang="en-US" sz="1400" b="1" dirty="0"/>
              <a:t>MENDOCINO &amp; LAKE COUNTIES: </a:t>
            </a:r>
            <a:r>
              <a:rPr lang="en-US" sz="1400" dirty="0"/>
              <a:t>North Coast Opportunities</a:t>
            </a:r>
          </a:p>
        </p:txBody>
      </p:sp>
      <p:sp>
        <p:nvSpPr>
          <p:cNvPr id="5" name="TextBox 4">
            <a:extLst>
              <a:ext uri="{FF2B5EF4-FFF2-40B4-BE49-F238E27FC236}">
                <a16:creationId xmlns="" xmlns:a16="http://schemas.microsoft.com/office/drawing/2014/main" id="{43214F69-5974-4147-BA28-2EFABA5DBF4B}"/>
              </a:ext>
            </a:extLst>
          </p:cNvPr>
          <p:cNvSpPr txBox="1"/>
          <p:nvPr/>
        </p:nvSpPr>
        <p:spPr>
          <a:xfrm>
            <a:off x="498474" y="578498"/>
            <a:ext cx="2423781" cy="830997"/>
          </a:xfrm>
          <a:prstGeom prst="rect">
            <a:avLst/>
          </a:prstGeom>
          <a:noFill/>
        </p:spPr>
        <p:txBody>
          <a:bodyPr wrap="square" rtlCol="0">
            <a:spAutoFit/>
          </a:bodyPr>
          <a:lstStyle/>
          <a:p>
            <a:r>
              <a:rPr lang="en-US" sz="2400" dirty="0">
                <a:latin typeface="Adobe Heiti Std R" panose="020B0400000000000000" pitchFamily="34" charset="-128"/>
                <a:ea typeface="Adobe Heiti Std R" panose="020B0400000000000000" pitchFamily="34" charset="-128"/>
              </a:rPr>
              <a:t>North Bay Fire Relief Fund</a:t>
            </a:r>
          </a:p>
        </p:txBody>
      </p:sp>
    </p:spTree>
    <p:extLst>
      <p:ext uri="{BB962C8B-B14F-4D97-AF65-F5344CB8AC3E}">
        <p14:creationId xmlns:p14="http://schemas.microsoft.com/office/powerpoint/2010/main" val="2619419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44BBACA-361D-4A53-A3EE-7F7DDF67159A}"/>
              </a:ext>
            </a:extLst>
          </p:cNvPr>
          <p:cNvSpPr>
            <a:spLocks noGrp="1"/>
          </p:cNvSpPr>
          <p:nvPr>
            <p:ph type="title"/>
          </p:nvPr>
        </p:nvSpPr>
        <p:spPr>
          <a:xfrm>
            <a:off x="2957804" y="484094"/>
            <a:ext cx="5096983" cy="1116106"/>
          </a:xfrm>
        </p:spPr>
        <p:txBody>
          <a:bodyPr>
            <a:noAutofit/>
          </a:bodyPr>
          <a:lstStyle/>
          <a:p>
            <a:r>
              <a:rPr lang="en-US" sz="3600" dirty="0"/>
              <a:t>Communicate Funding Process and Results</a:t>
            </a:r>
          </a:p>
        </p:txBody>
      </p:sp>
      <p:sp>
        <p:nvSpPr>
          <p:cNvPr id="3" name="Content Placeholder 2">
            <a:extLst>
              <a:ext uri="{FF2B5EF4-FFF2-40B4-BE49-F238E27FC236}">
                <a16:creationId xmlns="" xmlns:a16="http://schemas.microsoft.com/office/drawing/2014/main" id="{D6B402F4-EB0A-41E6-A7C5-DAD8F8FD21B1}"/>
              </a:ext>
            </a:extLst>
          </p:cNvPr>
          <p:cNvSpPr>
            <a:spLocks noGrp="1"/>
          </p:cNvSpPr>
          <p:nvPr>
            <p:ph idx="1"/>
          </p:nvPr>
        </p:nvSpPr>
        <p:spPr/>
        <p:txBody>
          <a:bodyPr>
            <a:normAutofit/>
          </a:bodyPr>
          <a:lstStyle/>
          <a:p>
            <a:pPr>
              <a:spcBef>
                <a:spcPts val="600"/>
              </a:spcBef>
            </a:pPr>
            <a:r>
              <a:rPr lang="en-US" sz="1600" b="1" dirty="0"/>
              <a:t>$3.28 million to support people experiencing economic hardship </a:t>
            </a:r>
          </a:p>
          <a:p>
            <a:pPr lvl="1"/>
            <a:r>
              <a:rPr lang="en-US" sz="1600" dirty="0"/>
              <a:t>United Way of the Wine Country  </a:t>
            </a:r>
            <a:r>
              <a:rPr lang="en-US" sz="1400" dirty="0"/>
              <a:t>            </a:t>
            </a:r>
          </a:p>
          <a:p>
            <a:pPr lvl="1"/>
            <a:r>
              <a:rPr lang="en-US" sz="1600" dirty="0"/>
              <a:t>Center for Volunteer &amp; Nonprofit Leadership        </a:t>
            </a:r>
          </a:p>
          <a:p>
            <a:pPr lvl="1"/>
            <a:r>
              <a:rPr lang="en-US" sz="1600" dirty="0"/>
              <a:t>Community Action Partnership</a:t>
            </a:r>
          </a:p>
          <a:p>
            <a:pPr lvl="1"/>
            <a:r>
              <a:rPr lang="en-US" sz="1600" dirty="0"/>
              <a:t>La Luz Center</a:t>
            </a:r>
          </a:p>
          <a:p>
            <a:pPr lvl="1"/>
            <a:r>
              <a:rPr lang="en-US" sz="1600" dirty="0" err="1"/>
              <a:t>UndocuFund</a:t>
            </a:r>
            <a:endParaRPr lang="en-US" sz="1600" dirty="0"/>
          </a:p>
          <a:p>
            <a:pPr lvl="1"/>
            <a:r>
              <a:rPr lang="en-US" sz="1600" dirty="0"/>
              <a:t>North Coast Opportunities  </a:t>
            </a:r>
          </a:p>
          <a:p>
            <a:pPr lvl="1"/>
            <a:r>
              <a:rPr lang="en-US" sz="1600" dirty="0"/>
              <a:t>California Human Development</a:t>
            </a:r>
          </a:p>
          <a:p>
            <a:pPr>
              <a:spcBef>
                <a:spcPts val="600"/>
              </a:spcBef>
            </a:pPr>
            <a:r>
              <a:rPr lang="en-US" sz="1600" b="1" dirty="0"/>
              <a:t>$1 million to support s</a:t>
            </a:r>
            <a:r>
              <a:rPr lang="en-US" sz="1400" b="1" dirty="0"/>
              <a:t>mall businesses to support the re-establishment of business operations, including store front, agricultural and home businesses.  </a:t>
            </a:r>
          </a:p>
          <a:p>
            <a:pPr lvl="1"/>
            <a:r>
              <a:rPr lang="en-US" sz="1400" dirty="0"/>
              <a:t>LARCA (Lake Area Rotary Club)</a:t>
            </a:r>
            <a:endParaRPr lang="en-US" sz="1600" b="1" dirty="0"/>
          </a:p>
          <a:p>
            <a:pPr>
              <a:spcBef>
                <a:spcPts val="600"/>
              </a:spcBef>
            </a:pPr>
            <a:r>
              <a:rPr lang="en-US" sz="1600" b="1" dirty="0"/>
              <a:t>$374,791 to support Community Well-Being</a:t>
            </a:r>
            <a:endParaRPr lang="en-US" sz="1600" dirty="0"/>
          </a:p>
          <a:p>
            <a:pPr lvl="1"/>
            <a:r>
              <a:rPr lang="en-US" sz="1400" b="1" dirty="0"/>
              <a:t>Holidays for Fire Victims: </a:t>
            </a:r>
            <a:r>
              <a:rPr lang="en-US" sz="1400" dirty="0"/>
              <a:t>For families and individuals who lost their homes in the fires.</a:t>
            </a:r>
          </a:p>
          <a:p>
            <a:pPr lvl="1"/>
            <a:r>
              <a:rPr lang="en-US" sz="1400" b="1" dirty="0"/>
              <a:t>Rincon Valley Little League: </a:t>
            </a:r>
            <a:r>
              <a:rPr lang="en-US" sz="1400" dirty="0"/>
              <a:t>Funds to replace equipment burned in the fires—impacting 840 kids.</a:t>
            </a:r>
          </a:p>
        </p:txBody>
      </p:sp>
      <p:sp>
        <p:nvSpPr>
          <p:cNvPr id="4" name="TextBox 3">
            <a:extLst>
              <a:ext uri="{FF2B5EF4-FFF2-40B4-BE49-F238E27FC236}">
                <a16:creationId xmlns="" xmlns:a16="http://schemas.microsoft.com/office/drawing/2014/main" id="{FB3D9088-0459-403B-B966-17935DA1209C}"/>
              </a:ext>
            </a:extLst>
          </p:cNvPr>
          <p:cNvSpPr txBox="1"/>
          <p:nvPr/>
        </p:nvSpPr>
        <p:spPr>
          <a:xfrm>
            <a:off x="498474" y="578498"/>
            <a:ext cx="2423781" cy="830997"/>
          </a:xfrm>
          <a:prstGeom prst="rect">
            <a:avLst/>
          </a:prstGeom>
          <a:noFill/>
        </p:spPr>
        <p:txBody>
          <a:bodyPr wrap="square" rtlCol="0">
            <a:spAutoFit/>
          </a:bodyPr>
          <a:lstStyle/>
          <a:p>
            <a:r>
              <a:rPr lang="en-US" sz="2400" dirty="0">
                <a:latin typeface="Adobe Heiti Std R" panose="020B0400000000000000" pitchFamily="34" charset="-128"/>
                <a:ea typeface="Adobe Heiti Std R" panose="020B0400000000000000" pitchFamily="34" charset="-128"/>
              </a:rPr>
              <a:t>North Bay Fire Relief Fund</a:t>
            </a:r>
          </a:p>
        </p:txBody>
      </p:sp>
    </p:spTree>
    <p:extLst>
      <p:ext uri="{BB962C8B-B14F-4D97-AF65-F5344CB8AC3E}">
        <p14:creationId xmlns:p14="http://schemas.microsoft.com/office/powerpoint/2010/main" val="10194113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2255" y="484094"/>
            <a:ext cx="5132531" cy="1116106"/>
          </a:xfrm>
        </p:spPr>
        <p:txBody>
          <a:bodyPr>
            <a:noAutofit/>
          </a:bodyPr>
          <a:lstStyle/>
          <a:p>
            <a:r>
              <a:rPr lang="en-US" sz="3600" dirty="0" smtClean="0"/>
              <a:t>Short and Long Term Funding Priorities</a:t>
            </a:r>
            <a:endParaRPr lang="en-US" sz="3600" dirty="0"/>
          </a:p>
        </p:txBody>
      </p:sp>
      <p:sp>
        <p:nvSpPr>
          <p:cNvPr id="3" name="Content Placeholder 2"/>
          <p:cNvSpPr>
            <a:spLocks noGrp="1"/>
          </p:cNvSpPr>
          <p:nvPr>
            <p:ph idx="1"/>
          </p:nvPr>
        </p:nvSpPr>
        <p:spPr>
          <a:xfrm>
            <a:off x="457200" y="1981200"/>
            <a:ext cx="8229600" cy="3657600"/>
          </a:xfrm>
        </p:spPr>
        <p:txBody>
          <a:bodyPr>
            <a:normAutofit/>
          </a:bodyPr>
          <a:lstStyle/>
          <a:p>
            <a:r>
              <a:rPr lang="en-US" sz="2400" dirty="0" smtClean="0"/>
              <a:t>Focus on low-income, vulnerable populations </a:t>
            </a:r>
          </a:p>
          <a:p>
            <a:r>
              <a:rPr lang="en-US" sz="2400" dirty="0" smtClean="0"/>
              <a:t>Phase </a:t>
            </a:r>
            <a:r>
              <a:rPr lang="en-US" sz="2400" dirty="0"/>
              <a:t>1: Relief (3 months</a:t>
            </a:r>
            <a:r>
              <a:rPr lang="en-US" sz="2400" dirty="0" smtClean="0"/>
              <a:t>), deliver funds quickly through trusted North Bay partners</a:t>
            </a:r>
            <a:endParaRPr lang="en-US" sz="2400" dirty="0"/>
          </a:p>
          <a:p>
            <a:r>
              <a:rPr lang="en-US" sz="2400" dirty="0"/>
              <a:t>Phase 2: Recovery (3-9 months</a:t>
            </a:r>
            <a:r>
              <a:rPr lang="en-US" sz="2400" dirty="0" smtClean="0"/>
              <a:t>), conduct due diligence to evaluate needs and determine additional grants</a:t>
            </a:r>
            <a:endParaRPr lang="en-US" sz="2400" dirty="0"/>
          </a:p>
          <a:p>
            <a:r>
              <a:rPr lang="en-US" sz="2400" dirty="0"/>
              <a:t>Phase 3: Rebuild (4-12 months</a:t>
            </a:r>
            <a:r>
              <a:rPr lang="en-US" sz="2400" dirty="0" smtClean="0"/>
              <a:t>), address additional longer-term needs</a:t>
            </a:r>
            <a:endParaRPr lang="en-US" sz="2400" dirty="0"/>
          </a:p>
        </p:txBody>
      </p:sp>
      <p:pic>
        <p:nvPicPr>
          <p:cNvPr id="5" name="Content Placeholder 3"/>
          <p:cNvPicPr>
            <a:picLocks noChangeAspect="1"/>
          </p:cNvPicPr>
          <p:nvPr/>
        </p:nvPicPr>
        <p:blipFill rotWithShape="1">
          <a:blip r:embed="rId3"/>
          <a:srcRect l="7873" r="7536"/>
          <a:stretch/>
        </p:blipFill>
        <p:spPr>
          <a:xfrm>
            <a:off x="190413" y="484094"/>
            <a:ext cx="2554322" cy="1308555"/>
          </a:xfrm>
          <a:prstGeom prst="rect">
            <a:avLst/>
          </a:prstGeom>
        </p:spPr>
      </p:pic>
    </p:spTree>
    <p:extLst>
      <p:ext uri="{BB962C8B-B14F-4D97-AF65-F5344CB8AC3E}">
        <p14:creationId xmlns:p14="http://schemas.microsoft.com/office/powerpoint/2010/main" val="30880693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4735" y="484094"/>
            <a:ext cx="5310051" cy="1116106"/>
          </a:xfrm>
        </p:spPr>
        <p:txBody>
          <a:bodyPr>
            <a:noAutofit/>
          </a:bodyPr>
          <a:lstStyle/>
          <a:p>
            <a:r>
              <a:rPr lang="en-US" sz="3600" dirty="0" smtClean="0"/>
              <a:t>Process and Timeline to Allocate </a:t>
            </a:r>
            <a:r>
              <a:rPr lang="en-US" sz="3600" dirty="0"/>
              <a:t>F</a:t>
            </a:r>
            <a:r>
              <a:rPr lang="en-US" sz="3600" dirty="0" smtClean="0"/>
              <a:t>unds </a:t>
            </a:r>
            <a:endParaRPr lang="en-US" sz="3600" dirty="0"/>
          </a:p>
        </p:txBody>
      </p:sp>
      <p:sp>
        <p:nvSpPr>
          <p:cNvPr id="3" name="Content Placeholder 2"/>
          <p:cNvSpPr>
            <a:spLocks noGrp="1"/>
          </p:cNvSpPr>
          <p:nvPr>
            <p:ph idx="1"/>
          </p:nvPr>
        </p:nvSpPr>
        <p:spPr>
          <a:xfrm>
            <a:off x="628148" y="2184729"/>
            <a:ext cx="7210053" cy="4082712"/>
          </a:xfrm>
        </p:spPr>
        <p:txBody>
          <a:bodyPr>
            <a:normAutofit fontScale="92500"/>
          </a:bodyPr>
          <a:lstStyle/>
          <a:p>
            <a:r>
              <a:rPr lang="en-US" sz="2800" dirty="0" smtClean="0"/>
              <a:t>Organizations vetted and recommended on a rolling basis as needs emerge and due diligence is conducted</a:t>
            </a:r>
          </a:p>
          <a:p>
            <a:r>
              <a:rPr lang="en-US" sz="2800" dirty="0" smtClean="0"/>
              <a:t>Currently staffed through existing team, but intend to hire dedicated program officer to lead </a:t>
            </a:r>
            <a:r>
              <a:rPr lang="en-US" sz="2800" dirty="0" err="1" smtClean="0"/>
              <a:t>grantmaking</a:t>
            </a:r>
            <a:r>
              <a:rPr lang="en-US" sz="2800" dirty="0" smtClean="0"/>
              <a:t> </a:t>
            </a:r>
          </a:p>
          <a:p>
            <a:r>
              <a:rPr lang="en-US" sz="2800" dirty="0" smtClean="0"/>
              <a:t>Oversight provided by Tipping Point Emergency Relief Fund board committee </a:t>
            </a:r>
          </a:p>
          <a:p>
            <a:r>
              <a:rPr lang="en-US" sz="2800" dirty="0"/>
              <a:t>All funds allocated by December 2018</a:t>
            </a:r>
          </a:p>
          <a:p>
            <a:endParaRPr lang="en-US" dirty="0"/>
          </a:p>
        </p:txBody>
      </p:sp>
      <p:pic>
        <p:nvPicPr>
          <p:cNvPr id="7" name="Content Placeholder 3"/>
          <p:cNvPicPr>
            <a:picLocks noChangeAspect="1"/>
          </p:cNvPicPr>
          <p:nvPr/>
        </p:nvPicPr>
        <p:blipFill rotWithShape="1">
          <a:blip r:embed="rId3"/>
          <a:srcRect l="7873" r="7536"/>
          <a:stretch/>
        </p:blipFill>
        <p:spPr>
          <a:xfrm>
            <a:off x="190413" y="484094"/>
            <a:ext cx="2554322" cy="1308555"/>
          </a:xfrm>
          <a:prstGeom prst="rect">
            <a:avLst/>
          </a:prstGeom>
        </p:spPr>
      </p:pic>
    </p:spTree>
    <p:extLst>
      <p:ext uri="{BB962C8B-B14F-4D97-AF65-F5344CB8AC3E}">
        <p14:creationId xmlns:p14="http://schemas.microsoft.com/office/powerpoint/2010/main" val="3449495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entury" panose="02040604050505020304" pitchFamily="18" charset="0"/>
              </a:rPr>
              <a:t>Agenda</a:t>
            </a:r>
            <a:endParaRPr lang="en-US" dirty="0">
              <a:latin typeface="Century" panose="02040604050505020304" pitchFamily="18" charset="0"/>
            </a:endParaRPr>
          </a:p>
        </p:txBody>
      </p:sp>
      <p:sp>
        <p:nvSpPr>
          <p:cNvPr id="3" name="Content Placeholder 2"/>
          <p:cNvSpPr>
            <a:spLocks noGrp="1"/>
          </p:cNvSpPr>
          <p:nvPr>
            <p:ph idx="1"/>
          </p:nvPr>
        </p:nvSpPr>
        <p:spPr>
          <a:xfrm>
            <a:off x="498474" y="1341638"/>
            <a:ext cx="7556313" cy="4784526"/>
          </a:xfrm>
        </p:spPr>
        <p:txBody>
          <a:bodyPr/>
          <a:lstStyle/>
          <a:p>
            <a:r>
              <a:rPr lang="en-US" sz="2400" dirty="0" smtClean="0">
                <a:solidFill>
                  <a:srgbClr val="000000"/>
                </a:solidFill>
              </a:rPr>
              <a:t>Welcome</a:t>
            </a:r>
          </a:p>
          <a:p>
            <a:pPr marL="0" indent="0">
              <a:buNone/>
            </a:pPr>
            <a:endParaRPr lang="en-US" sz="2400" i="1" dirty="0" smtClean="0">
              <a:solidFill>
                <a:srgbClr val="000000"/>
              </a:solidFill>
            </a:endParaRPr>
          </a:p>
          <a:p>
            <a:r>
              <a:rPr lang="en-US" sz="2400" dirty="0" smtClean="0">
                <a:solidFill>
                  <a:srgbClr val="000000"/>
                </a:solidFill>
              </a:rPr>
              <a:t>Funder Survey Results</a:t>
            </a:r>
          </a:p>
          <a:p>
            <a:pPr marL="0" indent="0">
              <a:buNone/>
            </a:pPr>
            <a:endParaRPr lang="en-US" sz="2400" dirty="0" smtClean="0">
              <a:solidFill>
                <a:srgbClr val="000000"/>
              </a:solidFill>
            </a:endParaRPr>
          </a:p>
          <a:p>
            <a:r>
              <a:rPr lang="en-US" sz="2400" dirty="0" smtClean="0">
                <a:solidFill>
                  <a:srgbClr val="000000"/>
                </a:solidFill>
              </a:rPr>
              <a:t>Funder Panel</a:t>
            </a:r>
          </a:p>
          <a:p>
            <a:pPr marL="0" indent="0">
              <a:buNone/>
            </a:pPr>
            <a:endParaRPr lang="en-US" sz="2400" dirty="0" smtClean="0">
              <a:solidFill>
                <a:srgbClr val="000000"/>
              </a:solidFill>
            </a:endParaRPr>
          </a:p>
          <a:p>
            <a:r>
              <a:rPr lang="en-US" sz="2400" dirty="0" smtClean="0">
                <a:solidFill>
                  <a:srgbClr val="000000"/>
                </a:solidFill>
              </a:rPr>
              <a:t>Small Group Discussions</a:t>
            </a:r>
          </a:p>
          <a:p>
            <a:pPr marL="0" indent="0">
              <a:buNone/>
            </a:pPr>
            <a:endParaRPr lang="en-US" sz="2400" dirty="0" smtClean="0">
              <a:solidFill>
                <a:srgbClr val="000000"/>
              </a:solidFill>
            </a:endParaRPr>
          </a:p>
          <a:p>
            <a:r>
              <a:rPr lang="en-US" sz="2400" dirty="0" smtClean="0">
                <a:solidFill>
                  <a:srgbClr val="000000"/>
                </a:solidFill>
              </a:rPr>
              <a:t>Next Steps</a:t>
            </a:r>
            <a:endParaRPr lang="en-US" sz="2400" dirty="0">
              <a:solidFill>
                <a:srgbClr val="000000"/>
              </a:solidFill>
            </a:endParaRPr>
          </a:p>
          <a:p>
            <a:pPr marL="0" indent="0">
              <a:buNone/>
            </a:pPr>
            <a:endParaRPr lang="en-US" dirty="0"/>
          </a:p>
        </p:txBody>
      </p:sp>
    </p:spTree>
    <p:extLst>
      <p:ext uri="{BB962C8B-B14F-4D97-AF65-F5344CB8AC3E}">
        <p14:creationId xmlns:p14="http://schemas.microsoft.com/office/powerpoint/2010/main" val="30627994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4189" y="484094"/>
            <a:ext cx="5050598" cy="1116106"/>
          </a:xfrm>
        </p:spPr>
        <p:txBody>
          <a:bodyPr>
            <a:noAutofit/>
          </a:bodyPr>
          <a:lstStyle/>
          <a:p>
            <a:r>
              <a:rPr lang="en-US" sz="3600" dirty="0" smtClean="0"/>
              <a:t>Communicate Funding Process and Results</a:t>
            </a:r>
            <a:endParaRPr lang="en-US" sz="3600" dirty="0"/>
          </a:p>
        </p:txBody>
      </p:sp>
      <p:sp>
        <p:nvSpPr>
          <p:cNvPr id="3" name="Content Placeholder 2"/>
          <p:cNvSpPr>
            <a:spLocks noGrp="1"/>
          </p:cNvSpPr>
          <p:nvPr>
            <p:ph idx="1"/>
          </p:nvPr>
        </p:nvSpPr>
        <p:spPr>
          <a:xfrm>
            <a:off x="368696" y="1752600"/>
            <a:ext cx="7686091" cy="4050671"/>
          </a:xfrm>
        </p:spPr>
        <p:txBody>
          <a:bodyPr>
            <a:noAutofit/>
          </a:bodyPr>
          <a:lstStyle/>
          <a:p>
            <a:r>
              <a:rPr lang="en-US" sz="2400" dirty="0" smtClean="0"/>
              <a:t>October 2017: Announce fund, process, campaign</a:t>
            </a:r>
          </a:p>
          <a:p>
            <a:r>
              <a:rPr lang="en-US" sz="2400" dirty="0" smtClean="0"/>
              <a:t>November 2017: Announce initial fundraising total, investment distribution to date ($2M) + allocation</a:t>
            </a:r>
          </a:p>
          <a:p>
            <a:r>
              <a:rPr lang="en-US" sz="2400" dirty="0" smtClean="0"/>
              <a:t>December 2017 – December 2018: Ongoing </a:t>
            </a:r>
            <a:r>
              <a:rPr lang="en-US" sz="2400" dirty="0"/>
              <a:t>i</a:t>
            </a:r>
            <a:r>
              <a:rPr lang="en-US" sz="2400" dirty="0" smtClean="0"/>
              <a:t>nvestment </a:t>
            </a:r>
            <a:r>
              <a:rPr lang="en-US" sz="2400" dirty="0"/>
              <a:t>distribution + </a:t>
            </a:r>
            <a:r>
              <a:rPr lang="en-US" sz="2400" dirty="0" smtClean="0"/>
              <a:t>allocation updates to partners, donors + general public (website)</a:t>
            </a:r>
          </a:p>
          <a:p>
            <a:r>
              <a:rPr lang="en-US" sz="2400" dirty="0" smtClean="0"/>
              <a:t>November 2018: Summary of efforts one year later</a:t>
            </a:r>
          </a:p>
          <a:p>
            <a:r>
              <a:rPr lang="en-US" sz="2400" dirty="0" smtClean="0"/>
              <a:t>February 2019: Report out after final funds are distributed</a:t>
            </a:r>
            <a:endParaRPr lang="en-US" sz="2400" dirty="0"/>
          </a:p>
        </p:txBody>
      </p:sp>
      <p:pic>
        <p:nvPicPr>
          <p:cNvPr id="7" name="Content Placeholder 3"/>
          <p:cNvPicPr>
            <a:picLocks noChangeAspect="1"/>
          </p:cNvPicPr>
          <p:nvPr/>
        </p:nvPicPr>
        <p:blipFill rotWithShape="1">
          <a:blip r:embed="rId3"/>
          <a:srcRect l="7873" r="7536"/>
          <a:stretch/>
        </p:blipFill>
        <p:spPr>
          <a:xfrm>
            <a:off x="368696" y="484094"/>
            <a:ext cx="2540668" cy="1301560"/>
          </a:xfrm>
          <a:prstGeom prst="rect">
            <a:avLst/>
          </a:prstGeom>
        </p:spPr>
      </p:pic>
    </p:spTree>
    <p:extLst>
      <p:ext uri="{BB962C8B-B14F-4D97-AF65-F5344CB8AC3E}">
        <p14:creationId xmlns:p14="http://schemas.microsoft.com/office/powerpoint/2010/main" val="26741472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1553" y="484094"/>
            <a:ext cx="3982538" cy="1116106"/>
          </a:xfrm>
        </p:spPr>
        <p:txBody>
          <a:bodyPr>
            <a:normAutofit fontScale="90000"/>
          </a:bodyPr>
          <a:lstStyle/>
          <a:p>
            <a:r>
              <a:rPr lang="en-US" dirty="0"/>
              <a:t>About Rebuild North Bay Foundation</a:t>
            </a:r>
          </a:p>
        </p:txBody>
      </p:sp>
      <p:sp>
        <p:nvSpPr>
          <p:cNvPr id="3" name="Content Placeholder 2"/>
          <p:cNvSpPr>
            <a:spLocks noGrp="1"/>
          </p:cNvSpPr>
          <p:nvPr>
            <p:ph idx="1"/>
          </p:nvPr>
        </p:nvSpPr>
        <p:spPr>
          <a:xfrm>
            <a:off x="1614112" y="2209443"/>
            <a:ext cx="5407540" cy="4082712"/>
          </a:xfrm>
        </p:spPr>
        <p:txBody>
          <a:bodyPr>
            <a:normAutofit/>
          </a:bodyPr>
          <a:lstStyle/>
          <a:p>
            <a:pPr lvl="2"/>
            <a:endParaRPr lang="en-US" b="1" dirty="0"/>
          </a:p>
          <a:p>
            <a:pPr lvl="1"/>
            <a:endParaRPr lang="en-US" b="1" dirty="0"/>
          </a:p>
          <a:p>
            <a:pPr lvl="1"/>
            <a:endParaRPr lang="en-US" b="1" dirty="0"/>
          </a:p>
          <a:p>
            <a:pPr lvl="1"/>
            <a:endParaRPr lang="en-US" b="1"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00549" y="461563"/>
            <a:ext cx="1752722" cy="1168481"/>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4840" y="1264228"/>
            <a:ext cx="5429250" cy="5593773"/>
          </a:xfrm>
          <a:prstGeom prst="rect">
            <a:avLst/>
          </a:prstGeom>
        </p:spPr>
      </p:pic>
    </p:spTree>
    <p:extLst>
      <p:ext uri="{BB962C8B-B14F-4D97-AF65-F5344CB8AC3E}">
        <p14:creationId xmlns:p14="http://schemas.microsoft.com/office/powerpoint/2010/main" val="14744359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4693" y="521164"/>
            <a:ext cx="3849398" cy="1116106"/>
          </a:xfrm>
        </p:spPr>
        <p:txBody>
          <a:bodyPr>
            <a:normAutofit fontScale="90000"/>
          </a:bodyPr>
          <a:lstStyle/>
          <a:p>
            <a:r>
              <a:rPr lang="en-US" dirty="0"/>
              <a:t>Short and Long Term Priorities</a:t>
            </a:r>
          </a:p>
        </p:txBody>
      </p:sp>
      <p:sp>
        <p:nvSpPr>
          <p:cNvPr id="3" name="Content Placeholder 2"/>
          <p:cNvSpPr>
            <a:spLocks noGrp="1"/>
          </p:cNvSpPr>
          <p:nvPr>
            <p:ph idx="1"/>
          </p:nvPr>
        </p:nvSpPr>
        <p:spPr/>
        <p:txBody>
          <a:bodyPr>
            <a:normAutofit fontScale="92500" lnSpcReduction="20000"/>
          </a:bodyPr>
          <a:lstStyle/>
          <a:p>
            <a:pPr lvl="1"/>
            <a:r>
              <a:rPr lang="en-US" b="1" u="sng" dirty="0"/>
              <a:t>Short Term Goals:</a:t>
            </a:r>
          </a:p>
          <a:p>
            <a:pPr lvl="1"/>
            <a:r>
              <a:rPr lang="en-US" sz="1400" b="1" u="sng" dirty="0"/>
              <a:t>Our goal is to identify and support victims who have the least amount of resources</a:t>
            </a:r>
          </a:p>
          <a:p>
            <a:pPr lvl="2"/>
            <a:r>
              <a:rPr lang="en-US" sz="1500" b="1" dirty="0"/>
              <a:t>Coordination:</a:t>
            </a:r>
            <a:r>
              <a:rPr lang="en-US" sz="1500" dirty="0"/>
              <a:t> Building an organized coalition of non-profits &amp; government agencies to encourage alignment of funding, programmatic and volunteer resources for rebuilding</a:t>
            </a:r>
          </a:p>
          <a:p>
            <a:pPr lvl="2"/>
            <a:r>
              <a:rPr lang="en-US" sz="1500" b="1" dirty="0"/>
              <a:t>Advocacy:</a:t>
            </a:r>
            <a:r>
              <a:rPr lang="en-US" sz="1500" dirty="0"/>
              <a:t> Advocating on behalf of impacted communities to FEMA, OEA and other disaster assistance funds</a:t>
            </a:r>
          </a:p>
          <a:p>
            <a:pPr lvl="3"/>
            <a:r>
              <a:rPr lang="en-US" sz="1500" dirty="0"/>
              <a:t>Travel to Washington D.C. to lobby key legislators | January 2018</a:t>
            </a:r>
          </a:p>
          <a:p>
            <a:pPr lvl="2"/>
            <a:r>
              <a:rPr lang="en-US" sz="1500" b="1" dirty="0"/>
              <a:t>Housing:</a:t>
            </a:r>
            <a:r>
              <a:rPr lang="en-US" sz="1500" dirty="0"/>
              <a:t> Coordinating with organizations supporting families needing short-term support.</a:t>
            </a:r>
          </a:p>
          <a:p>
            <a:pPr lvl="1"/>
            <a:r>
              <a:rPr lang="en-US" b="1" u="sng" dirty="0"/>
              <a:t>Long Term Goals:</a:t>
            </a:r>
          </a:p>
          <a:p>
            <a:pPr lvl="1"/>
            <a:r>
              <a:rPr lang="en-US" sz="1500" b="1" u="sng" dirty="0"/>
              <a:t>Our goal  is to assist community leaders in the long-term effort of post fire recovery and the building of a better and safer future.  </a:t>
            </a:r>
          </a:p>
          <a:p>
            <a:pPr lvl="2"/>
            <a:r>
              <a:rPr lang="en-US" sz="1400" dirty="0"/>
              <a:t>Engage National &amp; International resources to ensure the region receives ample funding from State and Federal agencies.</a:t>
            </a:r>
          </a:p>
          <a:p>
            <a:pPr lvl="3"/>
            <a:r>
              <a:rPr lang="en-US" sz="1200" dirty="0"/>
              <a:t>James Lee Witt</a:t>
            </a:r>
          </a:p>
          <a:p>
            <a:pPr lvl="2"/>
            <a:r>
              <a:rPr lang="en-US" sz="1400" dirty="0"/>
              <a:t>Housing</a:t>
            </a:r>
          </a:p>
          <a:p>
            <a:pPr lvl="2"/>
            <a:r>
              <a:rPr lang="en-US" sz="1400" dirty="0"/>
              <a:t>Open Space &amp; Working Lands</a:t>
            </a:r>
          </a:p>
          <a:p>
            <a:pPr lvl="2"/>
            <a:r>
              <a:rPr lang="en-US" sz="1400" dirty="0"/>
              <a:t>Stabilization and Economic Recovery</a:t>
            </a:r>
          </a:p>
          <a:p>
            <a:pPr lvl="2"/>
            <a:r>
              <a:rPr lang="en-US" sz="1400" dirty="0"/>
              <a:t>Education</a:t>
            </a:r>
          </a:p>
          <a:p>
            <a:pPr lvl="2"/>
            <a:r>
              <a:rPr lang="en-US" sz="1400" dirty="0"/>
              <a:t>Advocacy</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00549" y="461563"/>
            <a:ext cx="1752722" cy="1168481"/>
          </a:xfrm>
          <a:prstGeom prst="rect">
            <a:avLst/>
          </a:prstGeom>
        </p:spPr>
      </p:pic>
    </p:spTree>
    <p:extLst>
      <p:ext uri="{BB962C8B-B14F-4D97-AF65-F5344CB8AC3E}">
        <p14:creationId xmlns:p14="http://schemas.microsoft.com/office/powerpoint/2010/main" val="37901282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6142" y="484094"/>
            <a:ext cx="3787949" cy="1116106"/>
          </a:xfrm>
        </p:spPr>
        <p:txBody>
          <a:bodyPr/>
          <a:lstStyle/>
          <a:p>
            <a:r>
              <a:rPr lang="en-US"/>
              <a:t>Outreach</a:t>
            </a:r>
          </a:p>
        </p:txBody>
      </p:sp>
      <p:sp>
        <p:nvSpPr>
          <p:cNvPr id="3" name="Content Placeholder 2"/>
          <p:cNvSpPr>
            <a:spLocks noGrp="1"/>
          </p:cNvSpPr>
          <p:nvPr>
            <p:ph idx="1"/>
          </p:nvPr>
        </p:nvSpPr>
        <p:spPr>
          <a:xfrm>
            <a:off x="1419523" y="2075494"/>
            <a:ext cx="5764568" cy="4050671"/>
          </a:xfrm>
        </p:spPr>
        <p:txBody>
          <a:bodyPr>
            <a:normAutofit fontScale="92500"/>
          </a:bodyPr>
          <a:lstStyle/>
          <a:p>
            <a:pPr lvl="1"/>
            <a:r>
              <a:rPr lang="en-US" b="1" u="sng" dirty="0"/>
              <a:t>Rebuild </a:t>
            </a:r>
            <a:r>
              <a:rPr lang="en-US" b="1" u="sng" dirty="0" err="1"/>
              <a:t>Northbay</a:t>
            </a:r>
            <a:r>
              <a:rPr lang="en-US" b="1" u="sng" dirty="0"/>
              <a:t> Foundation: Communications and Marketing Committee </a:t>
            </a:r>
          </a:p>
          <a:p>
            <a:pPr lvl="2"/>
            <a:r>
              <a:rPr lang="en-US" sz="2400" dirty="0"/>
              <a:t>Promote funding opportunities</a:t>
            </a:r>
          </a:p>
          <a:p>
            <a:pPr lvl="2"/>
            <a:r>
              <a:rPr lang="en-US" sz="2400" dirty="0"/>
              <a:t>Ensure transparency in the community</a:t>
            </a:r>
          </a:p>
          <a:p>
            <a:pPr lvl="2"/>
            <a:r>
              <a:rPr lang="en-US" sz="2400" dirty="0"/>
              <a:t>Annual Report</a:t>
            </a:r>
          </a:p>
          <a:p>
            <a:pPr lvl="2"/>
            <a:r>
              <a:rPr lang="en-US" sz="2400" dirty="0"/>
              <a:t>Social Media</a:t>
            </a:r>
          </a:p>
          <a:p>
            <a:pPr lvl="2"/>
            <a:r>
              <a:rPr lang="en-US" sz="2400" dirty="0"/>
              <a:t>Partner with the Press Democrat</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00549" y="461563"/>
            <a:ext cx="1752722" cy="1168481"/>
          </a:xfrm>
          <a:prstGeom prst="rect">
            <a:avLst/>
          </a:prstGeom>
        </p:spPr>
      </p:pic>
    </p:spTree>
    <p:extLst>
      <p:ext uri="{BB962C8B-B14F-4D97-AF65-F5344CB8AC3E}">
        <p14:creationId xmlns:p14="http://schemas.microsoft.com/office/powerpoint/2010/main" val="24003444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2255" y="560294"/>
            <a:ext cx="5132531" cy="1116106"/>
          </a:xfrm>
        </p:spPr>
        <p:txBody>
          <a:bodyPr>
            <a:noAutofit/>
          </a:bodyPr>
          <a:lstStyle/>
          <a:p>
            <a:r>
              <a:rPr lang="en-US" sz="3600" dirty="0" smtClean="0"/>
              <a:t>Short and Long Term Funding Priorities</a:t>
            </a:r>
            <a:endParaRPr lang="en-US" sz="3600" dirty="0"/>
          </a:p>
        </p:txBody>
      </p:sp>
      <p:sp>
        <p:nvSpPr>
          <p:cNvPr id="3" name="Content Placeholder 2"/>
          <p:cNvSpPr>
            <a:spLocks noGrp="1"/>
          </p:cNvSpPr>
          <p:nvPr>
            <p:ph idx="1"/>
          </p:nvPr>
        </p:nvSpPr>
        <p:spPr>
          <a:xfrm>
            <a:off x="457200" y="1874837"/>
            <a:ext cx="8229600" cy="4525963"/>
          </a:xfrm>
        </p:spPr>
        <p:txBody>
          <a:bodyPr>
            <a:noAutofit/>
          </a:bodyPr>
          <a:lstStyle/>
          <a:p>
            <a:r>
              <a:rPr lang="en-US" sz="2000" dirty="0" smtClean="0"/>
              <a:t>Sonoma County Resilience Fund:  $8.5M for mid to long term recovery and rebuild</a:t>
            </a:r>
          </a:p>
          <a:p>
            <a:r>
              <a:rPr lang="en-US" sz="2000" dirty="0" smtClean="0"/>
              <a:t>Short Term: Initial round of Emergency Grants to support organizations providing immediate relief such as shelter, food, and other basic needs </a:t>
            </a:r>
          </a:p>
          <a:p>
            <a:r>
              <a:rPr lang="en-US" sz="2000" dirty="0" smtClean="0"/>
              <a:t>Long Term: Over the next several months we will develop a </a:t>
            </a:r>
            <a:r>
              <a:rPr lang="en-US" sz="2000" dirty="0" err="1" smtClean="0"/>
              <a:t>grantmaking</a:t>
            </a:r>
            <a:r>
              <a:rPr lang="en-US" sz="2000" dirty="0" smtClean="0"/>
              <a:t> strategy focused on recovery and rebuilding.</a:t>
            </a:r>
          </a:p>
          <a:p>
            <a:pPr lvl="1"/>
            <a:r>
              <a:rPr lang="en-US" sz="1800" dirty="0" smtClean="0"/>
              <a:t>First steps:  Listen, Learn, Leverage</a:t>
            </a:r>
          </a:p>
          <a:p>
            <a:pPr lvl="1"/>
            <a:r>
              <a:rPr lang="en-US" sz="1800" dirty="0" smtClean="0"/>
              <a:t>Funds will support organizations working with people impacted by the fires in a variety of ways—loss of home, business, job, renters, etc.</a:t>
            </a:r>
          </a:p>
          <a:p>
            <a:pPr lvl="1"/>
            <a:r>
              <a:rPr lang="en-US" sz="1800" dirty="0" smtClean="0"/>
              <a:t>Equity will be at the center of our </a:t>
            </a:r>
            <a:r>
              <a:rPr lang="en-US" sz="1800" dirty="0" err="1" smtClean="0"/>
              <a:t>grantmaking</a:t>
            </a:r>
            <a:r>
              <a:rPr lang="en-US" sz="1800" dirty="0" smtClean="0"/>
              <a:t>—we know some will need more to have the same.</a:t>
            </a:r>
            <a:endParaRPr lang="en-US" sz="1800" dirty="0"/>
          </a:p>
        </p:txBody>
      </p:sp>
      <p:pic>
        <p:nvPicPr>
          <p:cNvPr id="8" name="Content Placeholder 4"/>
          <p:cNvPicPr>
            <a:picLocks noChangeAspect="1"/>
          </p:cNvPicPr>
          <p:nvPr/>
        </p:nvPicPr>
        <p:blipFill rotWithShape="1">
          <a:blip r:embed="rId3"/>
          <a:srcRect l="9801" r="16483"/>
          <a:stretch/>
        </p:blipFill>
        <p:spPr>
          <a:xfrm>
            <a:off x="498474" y="753443"/>
            <a:ext cx="1987009" cy="846757"/>
          </a:xfrm>
          <a:prstGeom prst="rect">
            <a:avLst/>
          </a:prstGeom>
        </p:spPr>
      </p:pic>
    </p:spTree>
    <p:extLst>
      <p:ext uri="{BB962C8B-B14F-4D97-AF65-F5344CB8AC3E}">
        <p14:creationId xmlns:p14="http://schemas.microsoft.com/office/powerpoint/2010/main" val="36459623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1500" y="609600"/>
            <a:ext cx="5023286" cy="1116106"/>
          </a:xfrm>
        </p:spPr>
        <p:txBody>
          <a:bodyPr>
            <a:noAutofit/>
          </a:bodyPr>
          <a:lstStyle/>
          <a:p>
            <a:r>
              <a:rPr lang="en-US" sz="3600" dirty="0" smtClean="0"/>
              <a:t>Process and Timeline to Allocate </a:t>
            </a:r>
            <a:r>
              <a:rPr lang="en-US" sz="3600" dirty="0"/>
              <a:t>F</a:t>
            </a:r>
            <a:r>
              <a:rPr lang="en-US" sz="3600" dirty="0" smtClean="0"/>
              <a:t>unds </a:t>
            </a:r>
            <a:endParaRPr lang="en-US" sz="3600" dirty="0"/>
          </a:p>
        </p:txBody>
      </p:sp>
      <p:sp>
        <p:nvSpPr>
          <p:cNvPr id="3" name="Content Placeholder 2"/>
          <p:cNvSpPr>
            <a:spLocks noGrp="1"/>
          </p:cNvSpPr>
          <p:nvPr>
            <p:ph idx="1"/>
          </p:nvPr>
        </p:nvSpPr>
        <p:spPr>
          <a:xfrm>
            <a:off x="409662" y="2171074"/>
            <a:ext cx="7645125" cy="3955089"/>
          </a:xfrm>
        </p:spPr>
        <p:txBody>
          <a:bodyPr>
            <a:normAutofit fontScale="70000" lnSpcReduction="20000"/>
          </a:bodyPr>
          <a:lstStyle/>
          <a:p>
            <a:r>
              <a:rPr lang="en-US" dirty="0" smtClean="0"/>
              <a:t>Process: We will develop our </a:t>
            </a:r>
            <a:r>
              <a:rPr lang="en-US" dirty="0" err="1" smtClean="0"/>
              <a:t>grantmaking</a:t>
            </a:r>
            <a:r>
              <a:rPr lang="en-US" dirty="0" smtClean="0"/>
              <a:t> strategy from what we learn from you and from the field through:</a:t>
            </a:r>
          </a:p>
          <a:p>
            <a:pPr lvl="1"/>
            <a:r>
              <a:rPr lang="en-US" dirty="0" smtClean="0"/>
              <a:t>Data collection and analysis</a:t>
            </a:r>
          </a:p>
          <a:p>
            <a:pPr lvl="1"/>
            <a:r>
              <a:rPr lang="en-US" dirty="0" smtClean="0"/>
              <a:t>Convening(s) with nonprofits and community leaders</a:t>
            </a:r>
          </a:p>
          <a:p>
            <a:pPr lvl="1"/>
            <a:r>
              <a:rPr lang="en-US" dirty="0" smtClean="0"/>
              <a:t>Engaging Disaster Experts: Northern California </a:t>
            </a:r>
            <a:r>
              <a:rPr lang="en-US" dirty="0" err="1" smtClean="0"/>
              <a:t>Grantmakers</a:t>
            </a:r>
            <a:r>
              <a:rPr lang="en-US" dirty="0" smtClean="0"/>
              <a:t>, Center for Disaster Philanthropy, and Community Foundations across the country who have gone through disasters themselves </a:t>
            </a:r>
          </a:p>
          <a:p>
            <a:pPr lvl="1"/>
            <a:r>
              <a:rPr lang="en-US" dirty="0" smtClean="0"/>
              <a:t>Coordinating with Fire Recovery Funders</a:t>
            </a:r>
          </a:p>
          <a:p>
            <a:pPr marL="228600" lvl="1" indent="0">
              <a:buNone/>
            </a:pPr>
            <a:endParaRPr lang="en-US" dirty="0" smtClean="0"/>
          </a:p>
          <a:p>
            <a:pPr marL="228600" lvl="1" indent="0">
              <a:buNone/>
            </a:pPr>
            <a:r>
              <a:rPr lang="en-US" dirty="0" smtClean="0"/>
              <a:t>Timeline: We intend to start making grants within six months and will likely continue for many years.</a:t>
            </a:r>
          </a:p>
          <a:p>
            <a:endParaRPr lang="en-US" dirty="0"/>
          </a:p>
        </p:txBody>
      </p:sp>
      <p:pic>
        <p:nvPicPr>
          <p:cNvPr id="5" name="Content Placeholder 4"/>
          <p:cNvPicPr>
            <a:picLocks noChangeAspect="1"/>
          </p:cNvPicPr>
          <p:nvPr/>
        </p:nvPicPr>
        <p:blipFill rotWithShape="1">
          <a:blip r:embed="rId3"/>
          <a:srcRect l="9801" r="16483"/>
          <a:stretch/>
        </p:blipFill>
        <p:spPr>
          <a:xfrm>
            <a:off x="699765" y="767098"/>
            <a:ext cx="1987009" cy="846757"/>
          </a:xfrm>
          <a:prstGeom prst="rect">
            <a:avLst/>
          </a:prstGeom>
        </p:spPr>
      </p:pic>
    </p:spTree>
    <p:extLst>
      <p:ext uri="{BB962C8B-B14F-4D97-AF65-F5344CB8AC3E}">
        <p14:creationId xmlns:p14="http://schemas.microsoft.com/office/powerpoint/2010/main" val="14033937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609600"/>
            <a:ext cx="5050598" cy="1116106"/>
          </a:xfrm>
        </p:spPr>
        <p:txBody>
          <a:bodyPr>
            <a:noAutofit/>
          </a:bodyPr>
          <a:lstStyle/>
          <a:p>
            <a:r>
              <a:rPr lang="en-US" sz="3600" dirty="0" smtClean="0"/>
              <a:t>Communicate Funding Process and Results</a:t>
            </a:r>
            <a:endParaRPr lang="en-US" sz="3600" dirty="0"/>
          </a:p>
        </p:txBody>
      </p:sp>
      <p:sp>
        <p:nvSpPr>
          <p:cNvPr id="3" name="Content Placeholder 2"/>
          <p:cNvSpPr>
            <a:spLocks noGrp="1"/>
          </p:cNvSpPr>
          <p:nvPr>
            <p:ph idx="1"/>
          </p:nvPr>
        </p:nvSpPr>
        <p:spPr>
          <a:xfrm>
            <a:off x="655459" y="2307620"/>
            <a:ext cx="7399328" cy="3818543"/>
          </a:xfrm>
        </p:spPr>
        <p:txBody>
          <a:bodyPr>
            <a:normAutofit/>
          </a:bodyPr>
          <a:lstStyle/>
          <a:p>
            <a:r>
              <a:rPr lang="en-US" sz="2800" dirty="0" smtClean="0"/>
              <a:t>We will share our progress and results through:</a:t>
            </a:r>
          </a:p>
          <a:p>
            <a:pPr lvl="1"/>
            <a:r>
              <a:rPr lang="en-US" sz="2400" dirty="0" smtClean="0"/>
              <a:t>Our newsletters</a:t>
            </a:r>
          </a:p>
          <a:p>
            <a:pPr lvl="1"/>
            <a:r>
              <a:rPr lang="en-US" sz="2400" dirty="0" smtClean="0"/>
              <a:t>Website  (www.sonomacf.org)</a:t>
            </a:r>
          </a:p>
          <a:p>
            <a:pPr lvl="1"/>
            <a:r>
              <a:rPr lang="en-US" sz="2400" dirty="0"/>
              <a:t>S</a:t>
            </a:r>
            <a:r>
              <a:rPr lang="en-US" sz="2400" dirty="0" smtClean="0"/>
              <a:t>ocial media</a:t>
            </a:r>
          </a:p>
          <a:p>
            <a:pPr lvl="1"/>
            <a:r>
              <a:rPr lang="en-US" sz="2400" dirty="0" smtClean="0"/>
              <a:t>In-person </a:t>
            </a:r>
            <a:r>
              <a:rPr lang="en-US" sz="2400" dirty="0" err="1" smtClean="0"/>
              <a:t>convenings</a:t>
            </a:r>
            <a:endParaRPr lang="en-US" sz="2400" dirty="0" smtClean="0"/>
          </a:p>
          <a:p>
            <a:pPr lvl="1"/>
            <a:r>
              <a:rPr lang="en-US" sz="2400" dirty="0" smtClean="0"/>
              <a:t>Contact us:  Elizabeth Brown, Karin Demarest, Elly Grogan</a:t>
            </a:r>
          </a:p>
          <a:p>
            <a:pPr lvl="1"/>
            <a:endParaRPr lang="en-US" dirty="0"/>
          </a:p>
          <a:p>
            <a:pPr marL="228600" lvl="1" indent="0">
              <a:buNone/>
            </a:pPr>
            <a:endParaRPr lang="en-US" dirty="0" smtClean="0"/>
          </a:p>
          <a:p>
            <a:pPr marL="228600" lvl="1" indent="0">
              <a:buNone/>
            </a:pPr>
            <a:endParaRPr lang="en-US" dirty="0"/>
          </a:p>
        </p:txBody>
      </p:sp>
      <p:pic>
        <p:nvPicPr>
          <p:cNvPr id="5" name="Content Placeholder 4"/>
          <p:cNvPicPr>
            <a:picLocks noChangeAspect="1"/>
          </p:cNvPicPr>
          <p:nvPr/>
        </p:nvPicPr>
        <p:blipFill rotWithShape="1">
          <a:blip r:embed="rId3"/>
          <a:srcRect l="9801" r="16483"/>
          <a:stretch/>
        </p:blipFill>
        <p:spPr>
          <a:xfrm>
            <a:off x="655459" y="753443"/>
            <a:ext cx="1987009" cy="846757"/>
          </a:xfrm>
          <a:prstGeom prst="rect">
            <a:avLst/>
          </a:prstGeom>
        </p:spPr>
      </p:pic>
    </p:spTree>
    <p:extLst>
      <p:ext uri="{BB962C8B-B14F-4D97-AF65-F5344CB8AC3E}">
        <p14:creationId xmlns:p14="http://schemas.microsoft.com/office/powerpoint/2010/main" val="1795915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Questions?</a:t>
            </a:r>
            <a:endParaRPr lang="en-US" sz="4000" dirty="0"/>
          </a:p>
        </p:txBody>
      </p:sp>
    </p:spTree>
    <p:extLst>
      <p:ext uri="{BB962C8B-B14F-4D97-AF65-F5344CB8AC3E}">
        <p14:creationId xmlns:p14="http://schemas.microsoft.com/office/powerpoint/2010/main" val="33535048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Small Group Discussions</a:t>
            </a:r>
            <a:endParaRPr lang="en-US" sz="3600" dirty="0"/>
          </a:p>
        </p:txBody>
      </p:sp>
      <p:sp>
        <p:nvSpPr>
          <p:cNvPr id="3" name="Content Placeholder 2"/>
          <p:cNvSpPr>
            <a:spLocks noGrp="1"/>
          </p:cNvSpPr>
          <p:nvPr>
            <p:ph idx="1"/>
          </p:nvPr>
        </p:nvSpPr>
        <p:spPr>
          <a:xfrm>
            <a:off x="498474" y="1180640"/>
            <a:ext cx="7556313" cy="4945523"/>
          </a:xfrm>
        </p:spPr>
        <p:txBody>
          <a:bodyPr>
            <a:noAutofit/>
          </a:bodyPr>
          <a:lstStyle/>
          <a:p>
            <a:pPr marL="0" indent="0" algn="ctr">
              <a:buNone/>
            </a:pPr>
            <a:r>
              <a:rPr lang="en-US" sz="2400" dirty="0" smtClean="0"/>
              <a:t>Please </a:t>
            </a:r>
            <a:r>
              <a:rPr lang="en-US" sz="2400" dirty="0" smtClean="0"/>
              <a:t>take notes of your discussion on the paper provided at your table. Thank you! </a:t>
            </a:r>
            <a:endParaRPr lang="en-US" sz="2400" dirty="0"/>
          </a:p>
          <a:p>
            <a:pPr marL="457200" indent="-457200">
              <a:buFont typeface="+mj-lt"/>
              <a:buAutoNum type="arabicPeriod"/>
            </a:pPr>
            <a:r>
              <a:rPr lang="en-US" sz="2800" dirty="0" smtClean="0"/>
              <a:t>What </a:t>
            </a:r>
            <a:r>
              <a:rPr lang="en-US" sz="2800" dirty="0"/>
              <a:t>is the </a:t>
            </a:r>
            <a:r>
              <a:rPr lang="en-US" sz="2800" b="1" dirty="0"/>
              <a:t>core value or key guiding principle </a:t>
            </a:r>
            <a:r>
              <a:rPr lang="en-US" sz="2800" dirty="0"/>
              <a:t>that guides your organization’s relief, recovery and/or rebuilding work? </a:t>
            </a:r>
            <a:endParaRPr lang="en-US" sz="2800" dirty="0">
              <a:solidFill>
                <a:srgbClr val="000000"/>
              </a:solidFill>
              <a:latin typeface="Calibri"/>
              <a:cs typeface="Calibri"/>
            </a:endParaRPr>
          </a:p>
          <a:p>
            <a:pPr marL="457200" lvl="0" indent="-457200">
              <a:buFont typeface="+mj-lt"/>
              <a:buAutoNum type="arabicPeriod"/>
            </a:pPr>
            <a:r>
              <a:rPr lang="en-US" sz="2800" dirty="0" smtClean="0"/>
              <a:t>What </a:t>
            </a:r>
            <a:r>
              <a:rPr lang="en-US" sz="2800" dirty="0"/>
              <a:t>community/communities does your organization serve and what are </a:t>
            </a:r>
            <a:r>
              <a:rPr lang="en-US" sz="2800" dirty="0" smtClean="0"/>
              <a:t>the </a:t>
            </a:r>
            <a:r>
              <a:rPr lang="en-US" sz="2800" b="1" dirty="0"/>
              <a:t>greatest needs </a:t>
            </a:r>
            <a:r>
              <a:rPr lang="en-US" sz="2800" dirty="0"/>
              <a:t>related to fire recovery?</a:t>
            </a:r>
          </a:p>
          <a:p>
            <a:pPr marL="457200" lvl="0" indent="-457200">
              <a:buFont typeface="+mj-lt"/>
              <a:buAutoNum type="arabicPeriod"/>
            </a:pPr>
            <a:r>
              <a:rPr lang="en-US" sz="2800" dirty="0"/>
              <a:t>Despite the loss, what </a:t>
            </a:r>
            <a:r>
              <a:rPr lang="en-US" sz="2800" b="1" dirty="0"/>
              <a:t>opportunities</a:t>
            </a:r>
            <a:r>
              <a:rPr lang="en-US" sz="2800" dirty="0"/>
              <a:t> has the disaster created?</a:t>
            </a:r>
            <a:r>
              <a:rPr lang="en-US" sz="2800" b="1" dirty="0"/>
              <a:t> </a:t>
            </a:r>
            <a:endParaRPr lang="en-US" sz="2800" dirty="0"/>
          </a:p>
        </p:txBody>
      </p:sp>
    </p:spTree>
    <p:extLst>
      <p:ext uri="{BB962C8B-B14F-4D97-AF65-F5344CB8AC3E}">
        <p14:creationId xmlns:p14="http://schemas.microsoft.com/office/powerpoint/2010/main" val="13796745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791200"/>
          </a:xfrm>
        </p:spPr>
        <p:txBody>
          <a:bodyPr/>
          <a:lstStyle/>
          <a:p>
            <a:r>
              <a:rPr lang="en-US" dirty="0" smtClean="0"/>
              <a:t>Thank you!</a:t>
            </a:r>
            <a:br>
              <a:rPr lang="en-US" dirty="0" smtClean="0"/>
            </a:br>
            <a:r>
              <a:rPr lang="en-US" dirty="0"/>
              <a:t/>
            </a:r>
            <a:br>
              <a:rPr lang="en-US" dirty="0"/>
            </a:br>
            <a:r>
              <a:rPr lang="en-US" dirty="0" smtClean="0"/>
              <a:t>We are grateful for the work you do to support our community.</a:t>
            </a:r>
            <a:endParaRPr lang="en-US" dirty="0"/>
          </a:p>
        </p:txBody>
      </p:sp>
    </p:spTree>
    <p:extLst>
      <p:ext uri="{BB962C8B-B14F-4D97-AF65-F5344CB8AC3E}">
        <p14:creationId xmlns:p14="http://schemas.microsoft.com/office/powerpoint/2010/main" val="3830061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entury" panose="02040604050505020304" pitchFamily="18" charset="0"/>
              </a:rPr>
              <a:t>Funder Survey Respondents</a:t>
            </a:r>
            <a:endParaRPr lang="en-US" dirty="0">
              <a:latin typeface="Century" panose="020406040505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576854891"/>
              </p:ext>
            </p:extLst>
          </p:nvPr>
        </p:nvGraphicFramePr>
        <p:xfrm>
          <a:off x="498474" y="1790546"/>
          <a:ext cx="7385340" cy="4458417"/>
        </p:xfrm>
        <a:graphic>
          <a:graphicData uri="http://schemas.openxmlformats.org/drawingml/2006/table">
            <a:tbl>
              <a:tblPr firstRow="1" bandRow="1">
                <a:tableStyleId>{5C22544A-7EE6-4342-B048-85BDC9FD1C3A}</a:tableStyleId>
              </a:tblPr>
              <a:tblGrid>
                <a:gridCol w="5471584"/>
                <a:gridCol w="1913756"/>
              </a:tblGrid>
              <a:tr h="833947">
                <a:tc>
                  <a:txBody>
                    <a:bodyPr/>
                    <a:lstStyle/>
                    <a:p>
                      <a:r>
                        <a:rPr lang="en-US" sz="2000" dirty="0" smtClean="0"/>
                        <a:t>Type of Organization</a:t>
                      </a:r>
                      <a:endParaRPr lang="en-US" sz="2000" dirty="0"/>
                    </a:p>
                  </a:txBody>
                  <a:tcPr>
                    <a:solidFill>
                      <a:schemeClr val="bg1">
                        <a:lumMod val="65000"/>
                      </a:schemeClr>
                    </a:solidFill>
                  </a:tcPr>
                </a:tc>
                <a:tc>
                  <a:txBody>
                    <a:bodyPr/>
                    <a:lstStyle/>
                    <a:p>
                      <a:r>
                        <a:rPr lang="en-US" sz="2000" dirty="0" smtClean="0"/>
                        <a:t>Number of Survey Respondents</a:t>
                      </a:r>
                      <a:endParaRPr lang="en-US" sz="2000" dirty="0"/>
                    </a:p>
                  </a:txBody>
                  <a:tcPr>
                    <a:solidFill>
                      <a:schemeClr val="bg1">
                        <a:lumMod val="65000"/>
                      </a:schemeClr>
                    </a:solidFill>
                  </a:tcPr>
                </a:tc>
              </a:tr>
              <a:tr h="497094">
                <a:tc>
                  <a:txBody>
                    <a:bodyPr/>
                    <a:lstStyle/>
                    <a:p>
                      <a:r>
                        <a:rPr lang="en-US" sz="2000" dirty="0" smtClean="0"/>
                        <a:t>Hospital Community Benefits</a:t>
                      </a:r>
                      <a:endParaRPr lang="en-US" sz="2000" dirty="0"/>
                    </a:p>
                  </a:txBody>
                  <a:tcPr>
                    <a:solidFill>
                      <a:schemeClr val="bg1">
                        <a:lumMod val="85000"/>
                      </a:schemeClr>
                    </a:solidFill>
                  </a:tcPr>
                </a:tc>
                <a:tc>
                  <a:txBody>
                    <a:bodyPr/>
                    <a:lstStyle/>
                    <a:p>
                      <a:pPr algn="ctr"/>
                      <a:r>
                        <a:rPr lang="en-US" sz="2000" dirty="0" smtClean="0"/>
                        <a:t>3</a:t>
                      </a:r>
                      <a:endParaRPr lang="en-US" sz="2000" dirty="0"/>
                    </a:p>
                  </a:txBody>
                  <a:tcPr>
                    <a:solidFill>
                      <a:schemeClr val="bg1">
                        <a:lumMod val="85000"/>
                      </a:schemeClr>
                    </a:solidFill>
                  </a:tcPr>
                </a:tc>
              </a:tr>
              <a:tr h="539683">
                <a:tc>
                  <a:txBody>
                    <a:bodyPr/>
                    <a:lstStyle/>
                    <a:p>
                      <a:r>
                        <a:rPr lang="en-US" sz="2000" dirty="0" smtClean="0"/>
                        <a:t>Private/Independent Foundation</a:t>
                      </a:r>
                      <a:endParaRPr lang="en-US" sz="2000" dirty="0"/>
                    </a:p>
                  </a:txBody>
                  <a:tcPr>
                    <a:solidFill>
                      <a:schemeClr val="bg1"/>
                    </a:solidFill>
                  </a:tcPr>
                </a:tc>
                <a:tc>
                  <a:txBody>
                    <a:bodyPr/>
                    <a:lstStyle/>
                    <a:p>
                      <a:pPr algn="ctr"/>
                      <a:r>
                        <a:rPr lang="en-US" sz="2000" dirty="0" smtClean="0"/>
                        <a:t>3</a:t>
                      </a:r>
                      <a:endParaRPr lang="en-US" sz="2000" dirty="0"/>
                    </a:p>
                  </a:txBody>
                  <a:tcPr>
                    <a:solidFill>
                      <a:schemeClr val="bg1"/>
                    </a:solidFill>
                  </a:tcPr>
                </a:tc>
              </a:tr>
              <a:tr h="483160">
                <a:tc>
                  <a:txBody>
                    <a:bodyPr/>
                    <a:lstStyle/>
                    <a:p>
                      <a:r>
                        <a:rPr lang="en-US" sz="2000" dirty="0" smtClean="0"/>
                        <a:t>Public</a:t>
                      </a:r>
                      <a:r>
                        <a:rPr lang="en-US" sz="2000" baseline="0" dirty="0" smtClean="0"/>
                        <a:t> Agency</a:t>
                      </a:r>
                      <a:endParaRPr lang="en-US" sz="2000" dirty="0"/>
                    </a:p>
                  </a:txBody>
                  <a:tcPr>
                    <a:solidFill>
                      <a:schemeClr val="bg1">
                        <a:lumMod val="85000"/>
                      </a:schemeClr>
                    </a:solidFill>
                  </a:tcPr>
                </a:tc>
                <a:tc>
                  <a:txBody>
                    <a:bodyPr/>
                    <a:lstStyle/>
                    <a:p>
                      <a:pPr algn="ctr"/>
                      <a:r>
                        <a:rPr lang="en-US" sz="2000" dirty="0" smtClean="0"/>
                        <a:t>2</a:t>
                      </a:r>
                      <a:endParaRPr lang="en-US" sz="2000" dirty="0"/>
                    </a:p>
                  </a:txBody>
                  <a:tcPr>
                    <a:solidFill>
                      <a:schemeClr val="bg1">
                        <a:lumMod val="85000"/>
                      </a:schemeClr>
                    </a:solidFill>
                  </a:tcPr>
                </a:tc>
              </a:tr>
              <a:tr h="483160">
                <a:tc>
                  <a:txBody>
                    <a:bodyPr/>
                    <a:lstStyle/>
                    <a:p>
                      <a:r>
                        <a:rPr lang="en-US" sz="2000" dirty="0" smtClean="0"/>
                        <a:t>Community Foundation</a:t>
                      </a:r>
                      <a:endParaRPr lang="en-US" sz="2000" dirty="0"/>
                    </a:p>
                  </a:txBody>
                  <a:tcPr>
                    <a:solidFill>
                      <a:schemeClr val="bg1"/>
                    </a:solidFill>
                  </a:tcPr>
                </a:tc>
                <a:tc>
                  <a:txBody>
                    <a:bodyPr/>
                    <a:lstStyle/>
                    <a:p>
                      <a:pPr algn="ctr"/>
                      <a:r>
                        <a:rPr lang="en-US" sz="2000" dirty="0" smtClean="0"/>
                        <a:t>1</a:t>
                      </a:r>
                      <a:endParaRPr lang="en-US" sz="2000" dirty="0"/>
                    </a:p>
                  </a:txBody>
                  <a:tcPr>
                    <a:solidFill>
                      <a:schemeClr val="bg1"/>
                    </a:solidFill>
                  </a:tcPr>
                </a:tc>
              </a:tr>
              <a:tr h="483160">
                <a:tc>
                  <a:txBody>
                    <a:bodyPr/>
                    <a:lstStyle/>
                    <a:p>
                      <a:r>
                        <a:rPr lang="en-US" sz="2000" dirty="0" smtClean="0"/>
                        <a:t>Corporate Foundation</a:t>
                      </a:r>
                      <a:endParaRPr lang="en-US" sz="2000" dirty="0"/>
                    </a:p>
                  </a:txBody>
                  <a:tcPr>
                    <a:solidFill>
                      <a:schemeClr val="bg1">
                        <a:lumMod val="85000"/>
                      </a:schemeClr>
                    </a:solidFill>
                  </a:tcPr>
                </a:tc>
                <a:tc>
                  <a:txBody>
                    <a:bodyPr/>
                    <a:lstStyle/>
                    <a:p>
                      <a:pPr algn="ctr"/>
                      <a:r>
                        <a:rPr lang="en-US" sz="2000" dirty="0" smtClean="0"/>
                        <a:t>1</a:t>
                      </a:r>
                      <a:endParaRPr lang="en-US" sz="2000" dirty="0"/>
                    </a:p>
                  </a:txBody>
                  <a:tcPr>
                    <a:solidFill>
                      <a:schemeClr val="bg1">
                        <a:lumMod val="85000"/>
                      </a:schemeClr>
                    </a:solidFill>
                  </a:tcPr>
                </a:tc>
              </a:tr>
              <a:tr h="483160">
                <a:tc>
                  <a:txBody>
                    <a:bodyPr/>
                    <a:lstStyle/>
                    <a:p>
                      <a:r>
                        <a:rPr lang="en-US" sz="2000" dirty="0" smtClean="0"/>
                        <a:t>Other</a:t>
                      </a:r>
                      <a:endParaRPr lang="en-US" sz="2000" dirty="0"/>
                    </a:p>
                  </a:txBody>
                  <a:tcPr>
                    <a:solidFill>
                      <a:schemeClr val="bg1"/>
                    </a:solidFill>
                  </a:tcPr>
                </a:tc>
                <a:tc>
                  <a:txBody>
                    <a:bodyPr/>
                    <a:lstStyle/>
                    <a:p>
                      <a:pPr algn="ctr"/>
                      <a:r>
                        <a:rPr lang="en-US" sz="2000" dirty="0" smtClean="0"/>
                        <a:t>4</a:t>
                      </a:r>
                      <a:endParaRPr lang="en-US" sz="2000" dirty="0"/>
                    </a:p>
                  </a:txBody>
                  <a:tcPr>
                    <a:solidFill>
                      <a:schemeClr val="bg1"/>
                    </a:solidFill>
                  </a:tcPr>
                </a:tc>
              </a:tr>
              <a:tr h="483160">
                <a:tc>
                  <a:txBody>
                    <a:bodyPr/>
                    <a:lstStyle/>
                    <a:p>
                      <a:r>
                        <a:rPr lang="en-US" sz="2000" dirty="0" smtClean="0"/>
                        <a:t>Total</a:t>
                      </a:r>
                      <a:endParaRPr lang="en-US" sz="2000" dirty="0"/>
                    </a:p>
                  </a:txBody>
                  <a:tcPr>
                    <a:solidFill>
                      <a:schemeClr val="bg1">
                        <a:lumMod val="85000"/>
                      </a:schemeClr>
                    </a:solidFill>
                  </a:tcPr>
                </a:tc>
                <a:tc>
                  <a:txBody>
                    <a:bodyPr/>
                    <a:lstStyle/>
                    <a:p>
                      <a:pPr algn="ctr"/>
                      <a:r>
                        <a:rPr lang="en-US" sz="2000" dirty="0" smtClean="0"/>
                        <a:t>14</a:t>
                      </a:r>
                      <a:endParaRPr lang="en-US" sz="2000" dirty="0"/>
                    </a:p>
                  </a:txBody>
                  <a:tcPr>
                    <a:solidFill>
                      <a:schemeClr val="bg1">
                        <a:lumMod val="85000"/>
                      </a:schemeClr>
                    </a:solidFill>
                  </a:tcPr>
                </a:tc>
              </a:tr>
            </a:tbl>
          </a:graphicData>
        </a:graphic>
      </p:graphicFrame>
    </p:spTree>
    <p:extLst>
      <p:ext uri="{BB962C8B-B14F-4D97-AF65-F5344CB8AC3E}">
        <p14:creationId xmlns:p14="http://schemas.microsoft.com/office/powerpoint/2010/main" val="4183759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entury" panose="02040604050505020304" pitchFamily="18" charset="0"/>
              </a:rPr>
              <a:t>Allocations - 2017 and 2018</a:t>
            </a:r>
            <a:endParaRPr lang="en-US" dirty="0">
              <a:latin typeface="Century" panose="02040604050505020304" pitchFamily="18" charset="0"/>
            </a:endParaRPr>
          </a:p>
        </p:txBody>
      </p:sp>
      <p:sp>
        <p:nvSpPr>
          <p:cNvPr id="3" name="Content Placeholder 2"/>
          <p:cNvSpPr>
            <a:spLocks noGrp="1"/>
          </p:cNvSpPr>
          <p:nvPr>
            <p:ph idx="1"/>
          </p:nvPr>
        </p:nvSpPr>
        <p:spPr>
          <a:xfrm>
            <a:off x="498474" y="1740526"/>
            <a:ext cx="7556313" cy="4126874"/>
          </a:xfrm>
        </p:spPr>
        <p:txBody>
          <a:bodyPr>
            <a:normAutofit/>
          </a:bodyPr>
          <a:lstStyle/>
          <a:p>
            <a:pPr defTabSz="457200">
              <a:spcBef>
                <a:spcPts val="0"/>
              </a:spcBef>
              <a:buClrTx/>
              <a:buSzTx/>
              <a:buFont typeface="Wingdings" charset="2"/>
              <a:buChar char="§"/>
              <a:defRPr/>
            </a:pPr>
            <a:r>
              <a:rPr lang="en-US" sz="2400" dirty="0" smtClean="0">
                <a:solidFill>
                  <a:schemeClr val="tx1"/>
                </a:solidFill>
              </a:rPr>
              <a:t>81</a:t>
            </a:r>
            <a:r>
              <a:rPr lang="en-US" sz="2400" dirty="0">
                <a:solidFill>
                  <a:schemeClr val="tx1"/>
                </a:solidFill>
              </a:rPr>
              <a:t>% of survey respondents with </a:t>
            </a:r>
            <a:r>
              <a:rPr lang="en-US" sz="2400" dirty="0" smtClean="0">
                <a:solidFill>
                  <a:schemeClr val="tx1"/>
                </a:solidFill>
              </a:rPr>
              <a:t>a disaster</a:t>
            </a:r>
            <a:r>
              <a:rPr lang="en-US" sz="2400" dirty="0">
                <a:solidFill>
                  <a:schemeClr val="tx1"/>
                </a:solidFill>
              </a:rPr>
              <a:t>-focused program have determined funding levels for </a:t>
            </a:r>
            <a:r>
              <a:rPr lang="en-US" sz="2400" dirty="0" smtClean="0">
                <a:solidFill>
                  <a:schemeClr val="tx1"/>
                </a:solidFill>
              </a:rPr>
              <a:t>2017.</a:t>
            </a:r>
            <a:endParaRPr lang="en-US" sz="2400" dirty="0">
              <a:solidFill>
                <a:schemeClr val="tx1"/>
              </a:solidFill>
            </a:endParaRPr>
          </a:p>
          <a:p>
            <a:pPr defTabSz="457200">
              <a:spcBef>
                <a:spcPts val="0"/>
              </a:spcBef>
              <a:buClrTx/>
              <a:buSzTx/>
              <a:buFont typeface="Wingdings" charset="2"/>
              <a:buChar char="§"/>
              <a:defRPr/>
            </a:pPr>
            <a:endParaRPr lang="en-US" sz="2400" dirty="0">
              <a:solidFill>
                <a:schemeClr val="tx1"/>
              </a:solidFill>
            </a:endParaRPr>
          </a:p>
          <a:p>
            <a:pPr defTabSz="457200">
              <a:spcBef>
                <a:spcPts val="0"/>
              </a:spcBef>
              <a:buClrTx/>
              <a:buSzTx/>
              <a:buFont typeface="Wingdings" charset="2"/>
              <a:buChar char="§"/>
              <a:defRPr/>
            </a:pPr>
            <a:r>
              <a:rPr lang="en-US" sz="2400" dirty="0" smtClean="0">
                <a:solidFill>
                  <a:schemeClr val="tx1"/>
                </a:solidFill>
              </a:rPr>
              <a:t>Over </a:t>
            </a:r>
            <a:r>
              <a:rPr lang="en-US" sz="2400" dirty="0">
                <a:solidFill>
                  <a:schemeClr val="tx1"/>
                </a:solidFill>
              </a:rPr>
              <a:t>half of survey respondents with disaster-focused </a:t>
            </a:r>
            <a:r>
              <a:rPr lang="en-US" sz="2400" dirty="0" smtClean="0">
                <a:solidFill>
                  <a:schemeClr val="tx1"/>
                </a:solidFill>
              </a:rPr>
              <a:t>programs </a:t>
            </a:r>
            <a:r>
              <a:rPr lang="en-US" sz="2400" dirty="0">
                <a:solidFill>
                  <a:schemeClr val="tx1"/>
                </a:solidFill>
              </a:rPr>
              <a:t>have determined funding levels for 2018. </a:t>
            </a:r>
          </a:p>
          <a:p>
            <a:pPr defTabSz="457200">
              <a:spcBef>
                <a:spcPts val="0"/>
              </a:spcBef>
              <a:buClrTx/>
              <a:buSzTx/>
              <a:buFont typeface="Wingdings" charset="2"/>
              <a:buChar char="§"/>
              <a:defRPr/>
            </a:pPr>
            <a:endParaRPr lang="en-US" sz="2400" dirty="0" smtClean="0">
              <a:solidFill>
                <a:schemeClr val="tx1"/>
              </a:solidFill>
            </a:endParaRPr>
          </a:p>
          <a:p>
            <a:pPr defTabSz="457200">
              <a:spcBef>
                <a:spcPts val="0"/>
              </a:spcBef>
              <a:buClrTx/>
              <a:buSzTx/>
              <a:buFont typeface="Wingdings" charset="2"/>
              <a:buChar char="§"/>
              <a:defRPr/>
            </a:pPr>
            <a:r>
              <a:rPr lang="en-US" sz="2400" dirty="0" smtClean="0">
                <a:solidFill>
                  <a:schemeClr val="tx1"/>
                </a:solidFill>
              </a:rPr>
              <a:t>Two </a:t>
            </a:r>
            <a:r>
              <a:rPr lang="en-US" sz="2400" dirty="0">
                <a:solidFill>
                  <a:schemeClr val="tx1"/>
                </a:solidFill>
              </a:rPr>
              <a:t>survey respondents each plan to allocate over $5 million in 2018</a:t>
            </a:r>
            <a:r>
              <a:rPr lang="en-US" sz="2400" dirty="0" smtClean="0">
                <a:solidFill>
                  <a:schemeClr val="tx1"/>
                </a:solidFill>
              </a:rPr>
              <a:t>.</a:t>
            </a:r>
          </a:p>
          <a:p>
            <a:pPr defTabSz="457200">
              <a:spcBef>
                <a:spcPts val="0"/>
              </a:spcBef>
              <a:buClrTx/>
              <a:buSzTx/>
              <a:defRPr/>
            </a:pPr>
            <a:endParaRPr lang="en-US" sz="2800" dirty="0">
              <a:solidFill>
                <a:schemeClr val="tx1"/>
              </a:solidFill>
            </a:endParaRPr>
          </a:p>
          <a:p>
            <a:pPr marL="0" indent="0">
              <a:buNone/>
            </a:pPr>
            <a:endParaRPr lang="en-US" dirty="0"/>
          </a:p>
        </p:txBody>
      </p:sp>
    </p:spTree>
    <p:extLst>
      <p:ext uri="{BB962C8B-B14F-4D97-AF65-F5344CB8AC3E}">
        <p14:creationId xmlns:p14="http://schemas.microsoft.com/office/powerpoint/2010/main" val="26321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entury" panose="02040604050505020304" pitchFamily="18" charset="0"/>
              </a:rPr>
              <a:t>Funding Priorities</a:t>
            </a:r>
            <a:endParaRPr lang="en-US" dirty="0">
              <a:latin typeface="Century" panose="020406040505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71092730"/>
              </p:ext>
            </p:extLst>
          </p:nvPr>
        </p:nvGraphicFramePr>
        <p:xfrm>
          <a:off x="319619" y="1359525"/>
          <a:ext cx="7556500" cy="5207986"/>
        </p:xfrm>
        <a:graphic>
          <a:graphicData uri="http://schemas.openxmlformats.org/drawingml/2006/table">
            <a:tbl>
              <a:tblPr firstRow="1" bandRow="1">
                <a:tableStyleId>{5C22544A-7EE6-4342-B048-85BDC9FD1C3A}</a:tableStyleId>
              </a:tblPr>
              <a:tblGrid>
                <a:gridCol w="2041277"/>
                <a:gridCol w="5515223"/>
              </a:tblGrid>
              <a:tr h="465101">
                <a:tc>
                  <a:txBody>
                    <a:bodyPr/>
                    <a:lstStyle/>
                    <a:p>
                      <a:pPr marL="0" marR="0" algn="l">
                        <a:spcBef>
                          <a:spcPts val="0"/>
                        </a:spcBef>
                        <a:spcAft>
                          <a:spcPts val="0"/>
                        </a:spcAft>
                      </a:pPr>
                      <a:r>
                        <a:rPr lang="en-US" sz="1800" b="1" dirty="0">
                          <a:effectLst/>
                          <a:latin typeface="+mn-lt"/>
                          <a:ea typeface="ＭＳ 明朝"/>
                          <a:cs typeface="Calibri"/>
                        </a:rPr>
                        <a:t>Funding Parameters</a:t>
                      </a:r>
                      <a:endParaRPr lang="en-US" sz="1800" dirty="0">
                        <a:effectLst/>
                        <a:latin typeface="+mn-lt"/>
                        <a:ea typeface="ＭＳ 明朝"/>
                        <a:cs typeface="Calibri"/>
                      </a:endParaRPr>
                    </a:p>
                  </a:txBody>
                  <a:tcPr marL="68580" marR="68580" marT="0" marB="0">
                    <a:solidFill>
                      <a:schemeClr val="bg1">
                        <a:lumMod val="65000"/>
                      </a:schemeClr>
                    </a:solidFill>
                  </a:tcPr>
                </a:tc>
                <a:tc>
                  <a:txBody>
                    <a:bodyPr/>
                    <a:lstStyle/>
                    <a:p>
                      <a:pPr marL="0" marR="0" algn="l">
                        <a:spcBef>
                          <a:spcPts val="0"/>
                        </a:spcBef>
                        <a:spcAft>
                          <a:spcPts val="0"/>
                        </a:spcAft>
                      </a:pPr>
                      <a:r>
                        <a:rPr lang="en-US" sz="1800" b="1" dirty="0">
                          <a:effectLst/>
                          <a:latin typeface="+mn-lt"/>
                          <a:ea typeface="ＭＳ 明朝"/>
                          <a:cs typeface="Calibri"/>
                        </a:rPr>
                        <a:t>High priority (majority of survey responses)</a:t>
                      </a:r>
                      <a:endParaRPr lang="en-US" sz="1800" dirty="0">
                        <a:effectLst/>
                        <a:latin typeface="+mn-lt"/>
                        <a:ea typeface="ＭＳ 明朝"/>
                        <a:cs typeface="Calibri"/>
                      </a:endParaRPr>
                    </a:p>
                  </a:txBody>
                  <a:tcPr marL="68580" marR="68580" marT="0" marB="0">
                    <a:solidFill>
                      <a:schemeClr val="bg1">
                        <a:lumMod val="65000"/>
                      </a:schemeClr>
                    </a:solidFill>
                  </a:tcPr>
                </a:tc>
              </a:tr>
              <a:tr h="1032044">
                <a:tc>
                  <a:txBody>
                    <a:bodyPr/>
                    <a:lstStyle/>
                    <a:p>
                      <a:pPr marL="0" marR="0" algn="l">
                        <a:spcBef>
                          <a:spcPts val="0"/>
                        </a:spcBef>
                        <a:spcAft>
                          <a:spcPts val="0"/>
                        </a:spcAft>
                      </a:pPr>
                      <a:r>
                        <a:rPr lang="en-US" sz="2000" dirty="0">
                          <a:effectLst/>
                          <a:latin typeface="+mn-lt"/>
                          <a:ea typeface="ＭＳ 明朝"/>
                          <a:cs typeface="Calibri"/>
                        </a:rPr>
                        <a:t>Type of Entity</a:t>
                      </a:r>
                    </a:p>
                  </a:txBody>
                  <a:tcPr marL="68580" marR="68580" marT="0" marB="0">
                    <a:solidFill>
                      <a:schemeClr val="bg1">
                        <a:lumMod val="85000"/>
                      </a:schemeClr>
                    </a:solidFill>
                  </a:tcPr>
                </a:tc>
                <a:tc>
                  <a:txBody>
                    <a:bodyPr/>
                    <a:lstStyle/>
                    <a:p>
                      <a:pPr marL="342900" marR="0" lvl="0" indent="-342900" algn="l">
                        <a:spcBef>
                          <a:spcPts val="0"/>
                        </a:spcBef>
                        <a:spcAft>
                          <a:spcPts val="0"/>
                        </a:spcAft>
                        <a:buFont typeface="Symbol"/>
                        <a:buChar char=""/>
                      </a:pPr>
                      <a:r>
                        <a:rPr lang="en-US" sz="2000" dirty="0">
                          <a:effectLst/>
                          <a:latin typeface="+mn-lt"/>
                          <a:ea typeface="ＭＳ 明朝"/>
                          <a:cs typeface="Calibri"/>
                        </a:rPr>
                        <a:t>Nonprofits</a:t>
                      </a:r>
                    </a:p>
                    <a:p>
                      <a:pPr marL="342900" marR="0" lvl="0" indent="-342900" algn="l">
                        <a:spcBef>
                          <a:spcPts val="0"/>
                        </a:spcBef>
                        <a:spcAft>
                          <a:spcPts val="0"/>
                        </a:spcAft>
                        <a:buFont typeface="Symbol"/>
                        <a:buChar char=""/>
                      </a:pPr>
                      <a:r>
                        <a:rPr lang="en-US" sz="2000" dirty="0">
                          <a:effectLst/>
                          <a:latin typeface="+mn-lt"/>
                          <a:ea typeface="ＭＳ 明朝"/>
                          <a:cs typeface="Calibri"/>
                        </a:rPr>
                        <a:t>Individuals</a:t>
                      </a:r>
                    </a:p>
                    <a:p>
                      <a:pPr marL="342900" marR="0" lvl="0" indent="-342900" algn="l">
                        <a:spcBef>
                          <a:spcPts val="0"/>
                        </a:spcBef>
                        <a:spcAft>
                          <a:spcPts val="0"/>
                        </a:spcAft>
                        <a:buFont typeface="Symbol"/>
                        <a:buChar char=""/>
                      </a:pPr>
                      <a:r>
                        <a:rPr lang="en-US" sz="2000" dirty="0">
                          <a:effectLst/>
                          <a:latin typeface="+mn-lt"/>
                          <a:ea typeface="ＭＳ 明朝"/>
                          <a:cs typeface="Calibri"/>
                        </a:rPr>
                        <a:t>Public agencies</a:t>
                      </a:r>
                    </a:p>
                  </a:txBody>
                  <a:tcPr marL="68580" marR="68580" marT="0" marB="0">
                    <a:solidFill>
                      <a:schemeClr val="bg1">
                        <a:lumMod val="85000"/>
                      </a:schemeClr>
                    </a:solidFill>
                  </a:tcPr>
                </a:tc>
              </a:tr>
              <a:tr h="1376058">
                <a:tc>
                  <a:txBody>
                    <a:bodyPr/>
                    <a:lstStyle/>
                    <a:p>
                      <a:pPr marL="0" marR="0" algn="l">
                        <a:spcBef>
                          <a:spcPts val="0"/>
                        </a:spcBef>
                        <a:spcAft>
                          <a:spcPts val="0"/>
                        </a:spcAft>
                      </a:pPr>
                      <a:r>
                        <a:rPr lang="en-US" sz="2000" dirty="0">
                          <a:effectLst/>
                          <a:latin typeface="+mn-lt"/>
                          <a:ea typeface="ＭＳ 明朝"/>
                          <a:cs typeface="Calibri"/>
                        </a:rPr>
                        <a:t>Type of Support</a:t>
                      </a:r>
                    </a:p>
                  </a:txBody>
                  <a:tcPr marL="68580" marR="68580" marT="0" marB="0">
                    <a:solidFill>
                      <a:schemeClr val="bg1"/>
                    </a:solidFill>
                  </a:tcPr>
                </a:tc>
                <a:tc>
                  <a:txBody>
                    <a:bodyPr/>
                    <a:lstStyle/>
                    <a:p>
                      <a:pPr marL="342900" marR="0" lvl="0" indent="-342900" algn="l">
                        <a:spcBef>
                          <a:spcPts val="0"/>
                        </a:spcBef>
                        <a:spcAft>
                          <a:spcPts val="0"/>
                        </a:spcAft>
                        <a:buFont typeface="Symbol"/>
                        <a:buChar char=""/>
                      </a:pPr>
                      <a:r>
                        <a:rPr lang="en-US" sz="2000" dirty="0">
                          <a:effectLst/>
                          <a:latin typeface="+mn-lt"/>
                          <a:ea typeface="ＭＳ 明朝"/>
                          <a:cs typeface="Calibri"/>
                        </a:rPr>
                        <a:t>General operating support</a:t>
                      </a:r>
                    </a:p>
                    <a:p>
                      <a:pPr marL="342900" marR="0" lvl="0" indent="-342900" algn="l">
                        <a:spcBef>
                          <a:spcPts val="0"/>
                        </a:spcBef>
                        <a:spcAft>
                          <a:spcPts val="0"/>
                        </a:spcAft>
                        <a:buFont typeface="Symbol"/>
                        <a:buChar char=""/>
                      </a:pPr>
                      <a:r>
                        <a:rPr lang="en-US" sz="2000" dirty="0">
                          <a:effectLst/>
                          <a:latin typeface="+mn-lt"/>
                          <a:ea typeface="ＭＳ 明朝"/>
                          <a:cs typeface="Calibri"/>
                        </a:rPr>
                        <a:t>Nonprofit capacity building</a:t>
                      </a:r>
                    </a:p>
                    <a:p>
                      <a:pPr marL="342900" marR="0" lvl="0" indent="-342900" algn="l">
                        <a:spcBef>
                          <a:spcPts val="0"/>
                        </a:spcBef>
                        <a:spcAft>
                          <a:spcPts val="0"/>
                        </a:spcAft>
                        <a:buFont typeface="Symbol"/>
                        <a:buChar char=""/>
                      </a:pPr>
                      <a:r>
                        <a:rPr lang="en-US" sz="2000" dirty="0">
                          <a:effectLst/>
                          <a:latin typeface="+mn-lt"/>
                          <a:ea typeface="ＭＳ 明朝"/>
                          <a:cs typeface="Calibri"/>
                        </a:rPr>
                        <a:t>Cash to individuals</a:t>
                      </a:r>
                    </a:p>
                    <a:p>
                      <a:pPr marL="342900" marR="0" lvl="0" indent="-342900" algn="l">
                        <a:spcBef>
                          <a:spcPts val="0"/>
                        </a:spcBef>
                        <a:spcAft>
                          <a:spcPts val="0"/>
                        </a:spcAft>
                        <a:buFont typeface="Symbol"/>
                        <a:buChar char=""/>
                      </a:pPr>
                      <a:r>
                        <a:rPr lang="en-US" sz="2000" dirty="0">
                          <a:effectLst/>
                          <a:latin typeface="+mn-lt"/>
                          <a:ea typeface="ＭＳ 明朝"/>
                          <a:cs typeface="Calibri"/>
                        </a:rPr>
                        <a:t>Project-specific grants</a:t>
                      </a:r>
                    </a:p>
                  </a:txBody>
                  <a:tcPr marL="68580" marR="68580" marT="0" marB="0">
                    <a:solidFill>
                      <a:schemeClr val="bg1"/>
                    </a:solidFill>
                  </a:tcPr>
                </a:tc>
              </a:tr>
              <a:tr h="1032044">
                <a:tc>
                  <a:txBody>
                    <a:bodyPr/>
                    <a:lstStyle/>
                    <a:p>
                      <a:pPr marL="0" marR="0" algn="l">
                        <a:spcBef>
                          <a:spcPts val="0"/>
                        </a:spcBef>
                        <a:spcAft>
                          <a:spcPts val="0"/>
                        </a:spcAft>
                      </a:pPr>
                      <a:r>
                        <a:rPr lang="en-US" sz="2000" dirty="0">
                          <a:effectLst/>
                          <a:latin typeface="+mn-lt"/>
                          <a:ea typeface="ＭＳ 明朝"/>
                          <a:cs typeface="Calibri"/>
                        </a:rPr>
                        <a:t>Specific Populations</a:t>
                      </a:r>
                    </a:p>
                  </a:txBody>
                  <a:tcPr marL="68580" marR="68580" marT="0" marB="0">
                    <a:solidFill>
                      <a:schemeClr val="bg1">
                        <a:lumMod val="85000"/>
                      </a:schemeClr>
                    </a:solidFill>
                  </a:tcPr>
                </a:tc>
                <a:tc>
                  <a:txBody>
                    <a:bodyPr/>
                    <a:lstStyle/>
                    <a:p>
                      <a:pPr marL="342900" marR="0" lvl="0" indent="-342900" algn="l">
                        <a:spcBef>
                          <a:spcPts val="0"/>
                        </a:spcBef>
                        <a:spcAft>
                          <a:spcPts val="0"/>
                        </a:spcAft>
                        <a:buFont typeface="Symbol"/>
                        <a:buChar char=""/>
                      </a:pPr>
                      <a:r>
                        <a:rPr lang="en-US" sz="2000" dirty="0">
                          <a:effectLst/>
                          <a:latin typeface="+mn-lt"/>
                          <a:ea typeface="ＭＳ 明朝"/>
                          <a:cs typeface="Calibri"/>
                        </a:rPr>
                        <a:t>People who lost their homes as a result of the fires</a:t>
                      </a:r>
                    </a:p>
                    <a:p>
                      <a:pPr marL="342900" marR="0" lvl="0" indent="-342900" algn="l">
                        <a:spcBef>
                          <a:spcPts val="0"/>
                        </a:spcBef>
                        <a:spcAft>
                          <a:spcPts val="0"/>
                        </a:spcAft>
                        <a:buFont typeface="Symbol"/>
                        <a:buChar char=""/>
                      </a:pPr>
                      <a:r>
                        <a:rPr lang="en-US" sz="2000" dirty="0">
                          <a:effectLst/>
                          <a:latin typeface="+mn-lt"/>
                          <a:ea typeface="ＭＳ 明朝"/>
                          <a:cs typeface="Calibri"/>
                        </a:rPr>
                        <a:t>Children and youth</a:t>
                      </a:r>
                    </a:p>
                    <a:p>
                      <a:pPr marL="342900" marR="0" lvl="0" indent="-342900" algn="l">
                        <a:spcBef>
                          <a:spcPts val="0"/>
                        </a:spcBef>
                        <a:spcAft>
                          <a:spcPts val="0"/>
                        </a:spcAft>
                        <a:buFont typeface="Symbol"/>
                        <a:buChar char=""/>
                      </a:pPr>
                      <a:r>
                        <a:rPr lang="en-US" sz="2000" dirty="0">
                          <a:effectLst/>
                          <a:latin typeface="+mn-lt"/>
                          <a:ea typeface="ＭＳ 明朝"/>
                          <a:cs typeface="Calibri"/>
                        </a:rPr>
                        <a:t>Undocumented immigrants</a:t>
                      </a:r>
                    </a:p>
                  </a:txBody>
                  <a:tcPr marL="68580" marR="68580" marT="0" marB="0">
                    <a:solidFill>
                      <a:schemeClr val="bg1">
                        <a:lumMod val="85000"/>
                      </a:schemeClr>
                    </a:solidFill>
                  </a:tcPr>
                </a:tc>
              </a:tr>
              <a:tr h="1032044">
                <a:tc>
                  <a:txBody>
                    <a:bodyPr/>
                    <a:lstStyle/>
                    <a:p>
                      <a:pPr marL="0" marR="0" algn="l">
                        <a:spcBef>
                          <a:spcPts val="0"/>
                        </a:spcBef>
                        <a:spcAft>
                          <a:spcPts val="0"/>
                        </a:spcAft>
                      </a:pPr>
                      <a:r>
                        <a:rPr lang="en-US" sz="2000" dirty="0">
                          <a:effectLst/>
                          <a:latin typeface="+mn-lt"/>
                          <a:ea typeface="ＭＳ 明朝"/>
                          <a:cs typeface="Calibri"/>
                        </a:rPr>
                        <a:t>Types of Services or Programs</a:t>
                      </a:r>
                    </a:p>
                  </a:txBody>
                  <a:tcPr marL="68580" marR="68580" marT="0" marB="0">
                    <a:solidFill>
                      <a:schemeClr val="bg1"/>
                    </a:solidFill>
                  </a:tcPr>
                </a:tc>
                <a:tc>
                  <a:txBody>
                    <a:bodyPr/>
                    <a:lstStyle/>
                    <a:p>
                      <a:pPr marL="342900" marR="0" lvl="0" indent="-342900" algn="l">
                        <a:spcBef>
                          <a:spcPts val="0"/>
                        </a:spcBef>
                        <a:spcAft>
                          <a:spcPts val="0"/>
                        </a:spcAft>
                        <a:buFont typeface="Symbol"/>
                        <a:buChar char=""/>
                      </a:pPr>
                      <a:r>
                        <a:rPr lang="en-US" sz="2000" dirty="0">
                          <a:effectLst/>
                          <a:latin typeface="+mn-lt"/>
                          <a:ea typeface="ＭＳ 明朝"/>
                          <a:cs typeface="Calibri"/>
                        </a:rPr>
                        <a:t>Case management/care coordination</a:t>
                      </a:r>
                    </a:p>
                    <a:p>
                      <a:pPr marL="342900" marR="0" lvl="0" indent="-342900" algn="l">
                        <a:spcBef>
                          <a:spcPts val="0"/>
                        </a:spcBef>
                        <a:spcAft>
                          <a:spcPts val="0"/>
                        </a:spcAft>
                        <a:buFont typeface="Symbol"/>
                        <a:buChar char=""/>
                      </a:pPr>
                      <a:r>
                        <a:rPr lang="en-US" sz="2000" dirty="0">
                          <a:effectLst/>
                          <a:latin typeface="+mn-lt"/>
                          <a:ea typeface="ＭＳ 明朝"/>
                          <a:cs typeface="Calibri"/>
                        </a:rPr>
                        <a:t>Behavioral health services</a:t>
                      </a:r>
                    </a:p>
                    <a:p>
                      <a:pPr marL="342900" marR="0" lvl="0" indent="-342900" algn="l">
                        <a:spcBef>
                          <a:spcPts val="0"/>
                        </a:spcBef>
                        <a:spcAft>
                          <a:spcPts val="0"/>
                        </a:spcAft>
                        <a:buFont typeface="Symbol"/>
                        <a:buChar char=""/>
                      </a:pPr>
                      <a:r>
                        <a:rPr lang="en-US" sz="2000" dirty="0">
                          <a:effectLst/>
                          <a:latin typeface="+mn-lt"/>
                          <a:ea typeface="ＭＳ 明朝"/>
                          <a:cs typeface="Calibri"/>
                        </a:rPr>
                        <a:t>Shelter and/or temporary housing</a:t>
                      </a:r>
                    </a:p>
                  </a:txBody>
                  <a:tcPr marL="68580" marR="68580" marT="0" marB="0">
                    <a:solidFill>
                      <a:schemeClr val="bg1"/>
                    </a:solidFill>
                  </a:tcPr>
                </a:tc>
              </a:tr>
            </a:tbl>
          </a:graphicData>
        </a:graphic>
      </p:graphicFrame>
    </p:spTree>
    <p:extLst>
      <p:ext uri="{BB962C8B-B14F-4D97-AF65-F5344CB8AC3E}">
        <p14:creationId xmlns:p14="http://schemas.microsoft.com/office/powerpoint/2010/main" val="2301724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entury" panose="02040604050505020304" pitchFamily="18" charset="0"/>
              </a:rPr>
              <a:t>Information Gathering</a:t>
            </a:r>
            <a:endParaRPr lang="en-US" dirty="0">
              <a:latin typeface="Century" panose="02040604050505020304" pitchFamily="18" charset="0"/>
            </a:endParaRPr>
          </a:p>
        </p:txBody>
      </p:sp>
      <p:sp>
        <p:nvSpPr>
          <p:cNvPr id="3" name="Content Placeholder 2"/>
          <p:cNvSpPr>
            <a:spLocks noGrp="1"/>
          </p:cNvSpPr>
          <p:nvPr>
            <p:ph idx="1"/>
          </p:nvPr>
        </p:nvSpPr>
        <p:spPr>
          <a:xfrm>
            <a:off x="498474" y="1377414"/>
            <a:ext cx="7556313" cy="4748749"/>
          </a:xfrm>
        </p:spPr>
        <p:txBody>
          <a:bodyPr/>
          <a:lstStyle/>
          <a:p>
            <a:pPr marL="0" lvl="0" indent="0">
              <a:buNone/>
            </a:pPr>
            <a:r>
              <a:rPr lang="en-US" sz="2400" dirty="0">
                <a:solidFill>
                  <a:srgbClr val="000000"/>
                </a:solidFill>
              </a:rPr>
              <a:t>Over 70% of survey respondents </a:t>
            </a:r>
            <a:r>
              <a:rPr lang="en-US" sz="2400" dirty="0" smtClean="0">
                <a:solidFill>
                  <a:srgbClr val="000000"/>
                </a:solidFill>
              </a:rPr>
              <a:t>want</a:t>
            </a:r>
            <a:r>
              <a:rPr lang="is-IS" sz="2400" dirty="0" smtClean="0">
                <a:solidFill>
                  <a:srgbClr val="000000"/>
                </a:solidFill>
              </a:rPr>
              <a:t>…</a:t>
            </a:r>
          </a:p>
          <a:p>
            <a:pPr marL="0" lvl="0" indent="0">
              <a:buNone/>
            </a:pPr>
            <a:endParaRPr lang="is-IS" sz="2400" dirty="0" smtClean="0">
              <a:solidFill>
                <a:srgbClr val="000000"/>
              </a:solidFill>
            </a:endParaRPr>
          </a:p>
          <a:p>
            <a:pPr lvl="0"/>
            <a:r>
              <a:rPr lang="en-US" sz="2400" dirty="0" smtClean="0">
                <a:solidFill>
                  <a:srgbClr val="000000"/>
                </a:solidFill>
              </a:rPr>
              <a:t> Further </a:t>
            </a:r>
            <a:r>
              <a:rPr lang="en-US" sz="2400" dirty="0">
                <a:solidFill>
                  <a:srgbClr val="000000"/>
                </a:solidFill>
              </a:rPr>
              <a:t>information related to opportunities for co-funding, collaboration and/or matching resources from other </a:t>
            </a:r>
            <a:r>
              <a:rPr lang="en-US" sz="2400" dirty="0" smtClean="0">
                <a:solidFill>
                  <a:srgbClr val="000000"/>
                </a:solidFill>
              </a:rPr>
              <a:t>funders.</a:t>
            </a:r>
          </a:p>
          <a:p>
            <a:pPr lvl="0"/>
            <a:r>
              <a:rPr lang="en-US" sz="2400" dirty="0" smtClean="0">
                <a:solidFill>
                  <a:srgbClr val="000000"/>
                </a:solidFill>
              </a:rPr>
              <a:t> Data </a:t>
            </a:r>
            <a:r>
              <a:rPr lang="en-US" sz="2400" dirty="0">
                <a:solidFill>
                  <a:srgbClr val="000000"/>
                </a:solidFill>
              </a:rPr>
              <a:t>on the immediate and/or long-term needs of specific populations/</a:t>
            </a:r>
            <a:r>
              <a:rPr lang="en-US" sz="2400" dirty="0" smtClean="0">
                <a:solidFill>
                  <a:srgbClr val="000000"/>
                </a:solidFill>
              </a:rPr>
              <a:t>communities. </a:t>
            </a:r>
          </a:p>
          <a:p>
            <a:pPr lvl="0"/>
            <a:r>
              <a:rPr lang="en-US" sz="2400" dirty="0" smtClean="0">
                <a:solidFill>
                  <a:srgbClr val="000000"/>
                </a:solidFill>
              </a:rPr>
              <a:t> Data </a:t>
            </a:r>
            <a:r>
              <a:rPr lang="en-US" sz="2400" dirty="0">
                <a:solidFill>
                  <a:srgbClr val="000000"/>
                </a:solidFill>
              </a:rPr>
              <a:t>on the impact of the fires on the local workforce and/or economy.</a:t>
            </a:r>
          </a:p>
          <a:p>
            <a:endParaRPr lang="en-US" dirty="0"/>
          </a:p>
        </p:txBody>
      </p:sp>
    </p:spTree>
    <p:extLst>
      <p:ext uri="{BB962C8B-B14F-4D97-AF65-F5344CB8AC3E}">
        <p14:creationId xmlns:p14="http://schemas.microsoft.com/office/powerpoint/2010/main" val="3891825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entury" panose="02040604050505020304" pitchFamily="18" charset="0"/>
              </a:rPr>
              <a:t>Funder Panelists</a:t>
            </a:r>
            <a:endParaRPr lang="en-US" dirty="0">
              <a:latin typeface="Century" panose="02040604050505020304" pitchFamily="18" charset="0"/>
            </a:endParaRPr>
          </a:p>
        </p:txBody>
      </p:sp>
      <p:sp>
        <p:nvSpPr>
          <p:cNvPr id="3" name="Content Placeholder 2"/>
          <p:cNvSpPr>
            <a:spLocks noGrp="1"/>
          </p:cNvSpPr>
          <p:nvPr>
            <p:ph idx="1"/>
          </p:nvPr>
        </p:nvSpPr>
        <p:spPr>
          <a:xfrm>
            <a:off x="498474" y="1323748"/>
            <a:ext cx="7556313" cy="4802415"/>
          </a:xfrm>
        </p:spPr>
        <p:txBody>
          <a:bodyPr>
            <a:normAutofit lnSpcReduction="10000"/>
          </a:bodyPr>
          <a:lstStyle/>
          <a:p>
            <a:pPr lvl="0"/>
            <a:r>
              <a:rPr lang="en-US" sz="2400" b="1" dirty="0" smtClean="0"/>
              <a:t>Mike </a:t>
            </a:r>
            <a:r>
              <a:rPr lang="en-US" sz="2400" b="1" dirty="0" err="1"/>
              <a:t>Kallhoff</a:t>
            </a:r>
            <a:r>
              <a:rPr lang="en-US" sz="2400" dirty="0"/>
              <a:t>, CEO, United Way of the Wine </a:t>
            </a:r>
            <a:r>
              <a:rPr lang="en-US" sz="2400" dirty="0" smtClean="0"/>
              <a:t>Country</a:t>
            </a:r>
          </a:p>
          <a:p>
            <a:r>
              <a:rPr lang="en-US" sz="2400" b="1" dirty="0"/>
              <a:t>Susan Shaw</a:t>
            </a:r>
            <a:r>
              <a:rPr lang="en-US" sz="2400" dirty="0"/>
              <a:t>, Co-Director, North Bay Organizing Project/</a:t>
            </a:r>
            <a:r>
              <a:rPr lang="en-US" sz="2400" dirty="0" err="1" smtClean="0"/>
              <a:t>UndocuFund</a:t>
            </a:r>
            <a:endParaRPr lang="en-US" sz="2400" dirty="0" smtClean="0"/>
          </a:p>
          <a:p>
            <a:pPr lvl="0"/>
            <a:r>
              <a:rPr lang="en-US" sz="2400" b="1" dirty="0"/>
              <a:t>Matt Martin</a:t>
            </a:r>
            <a:r>
              <a:rPr lang="en-US" sz="2400" dirty="0"/>
              <a:t>, VP of Community and Government Relations, Redwood Credit Union/North Bay Fire Relief Fund </a:t>
            </a:r>
          </a:p>
          <a:p>
            <a:pPr lvl="0"/>
            <a:r>
              <a:rPr lang="en-US" sz="2400" b="1" dirty="0"/>
              <a:t>Daniel Lurie</a:t>
            </a:r>
            <a:r>
              <a:rPr lang="en-US" sz="2400" dirty="0"/>
              <a:t>, CEO and Founder, Tipping </a:t>
            </a:r>
            <a:r>
              <a:rPr lang="en-US" sz="2400" dirty="0" smtClean="0"/>
              <a:t>Point</a:t>
            </a:r>
          </a:p>
          <a:p>
            <a:r>
              <a:rPr lang="en-US" sz="2400" b="1" dirty="0"/>
              <a:t>Darius Anderson</a:t>
            </a:r>
            <a:r>
              <a:rPr lang="en-US" sz="2400" dirty="0"/>
              <a:t>, Founder, Rebuild </a:t>
            </a:r>
            <a:r>
              <a:rPr lang="en-US" sz="2400" dirty="0" smtClean="0"/>
              <a:t>North Bay Foundation</a:t>
            </a:r>
            <a:endParaRPr lang="en-US" sz="2400" dirty="0"/>
          </a:p>
          <a:p>
            <a:pPr lvl="0"/>
            <a:r>
              <a:rPr lang="en-US" sz="2400" b="1" dirty="0"/>
              <a:t>Elizabeth Brown</a:t>
            </a:r>
            <a:r>
              <a:rPr lang="en-US" sz="2400" dirty="0"/>
              <a:t>, CEO, Community Foundation Sonoma County</a:t>
            </a:r>
          </a:p>
          <a:p>
            <a:pPr marL="0" indent="0">
              <a:buNone/>
            </a:pPr>
            <a:endParaRPr lang="en-US" dirty="0"/>
          </a:p>
          <a:p>
            <a:pPr lvl="0"/>
            <a:endParaRPr lang="en-US" dirty="0"/>
          </a:p>
          <a:p>
            <a:endParaRPr lang="en-US" dirty="0"/>
          </a:p>
        </p:txBody>
      </p:sp>
    </p:spTree>
    <p:extLst>
      <p:ext uri="{BB962C8B-B14F-4D97-AF65-F5344CB8AC3E}">
        <p14:creationId xmlns:p14="http://schemas.microsoft.com/office/powerpoint/2010/main" val="77185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2255" y="484094"/>
            <a:ext cx="5132531" cy="1116106"/>
          </a:xfrm>
        </p:spPr>
        <p:txBody>
          <a:bodyPr>
            <a:noAutofit/>
          </a:bodyPr>
          <a:lstStyle/>
          <a:p>
            <a:r>
              <a:rPr lang="en-US" sz="3600" dirty="0" smtClean="0">
                <a:latin typeface="Century" panose="02040604050505020304" pitchFamily="18" charset="0"/>
              </a:rPr>
              <a:t>Short and Long Term Funding Priorities</a:t>
            </a:r>
            <a:endParaRPr lang="en-US" sz="3600" dirty="0">
              <a:latin typeface="Century" panose="02040604050505020304" pitchFamily="18" charset="0"/>
            </a:endParaRPr>
          </a:p>
        </p:txBody>
      </p:sp>
      <p:sp>
        <p:nvSpPr>
          <p:cNvPr id="3" name="Content Placeholder 2"/>
          <p:cNvSpPr>
            <a:spLocks noGrp="1"/>
          </p:cNvSpPr>
          <p:nvPr>
            <p:ph idx="1"/>
          </p:nvPr>
        </p:nvSpPr>
        <p:spPr>
          <a:xfrm>
            <a:off x="457200" y="2027237"/>
            <a:ext cx="8229600" cy="4525963"/>
          </a:xfrm>
        </p:spPr>
        <p:txBody>
          <a:bodyPr>
            <a:normAutofit fontScale="85000" lnSpcReduction="20000"/>
          </a:bodyPr>
          <a:lstStyle/>
          <a:p>
            <a:pPr marL="0" indent="0">
              <a:buNone/>
            </a:pPr>
            <a:r>
              <a:rPr lang="en-US" b="1" dirty="0" smtClean="0">
                <a:solidFill>
                  <a:srgbClr val="000000"/>
                </a:solidFill>
              </a:rPr>
              <a:t>Short Term</a:t>
            </a:r>
            <a:endParaRPr lang="en-US" dirty="0" smtClean="0">
              <a:solidFill>
                <a:srgbClr val="000000"/>
              </a:solidFill>
            </a:endParaRPr>
          </a:p>
          <a:p>
            <a:pPr lvl="1"/>
            <a:r>
              <a:rPr lang="en-US" dirty="0" smtClean="0">
                <a:solidFill>
                  <a:srgbClr val="000000"/>
                </a:solidFill>
              </a:rPr>
              <a:t>Cash assistance to those who lost their home ($1,000)</a:t>
            </a:r>
          </a:p>
          <a:p>
            <a:pPr lvl="1"/>
            <a:r>
              <a:rPr lang="en-US" dirty="0" smtClean="0">
                <a:solidFill>
                  <a:srgbClr val="000000"/>
                </a:solidFill>
              </a:rPr>
              <a:t>Cash assistance to those who suffered financial hardship ($250, $500, or $750)</a:t>
            </a:r>
          </a:p>
          <a:p>
            <a:pPr lvl="1"/>
            <a:r>
              <a:rPr lang="en-US" dirty="0" smtClean="0">
                <a:solidFill>
                  <a:srgbClr val="000000"/>
                </a:solidFill>
              </a:rPr>
              <a:t>$105,000 to support restaurants who helped fire victims</a:t>
            </a:r>
          </a:p>
          <a:p>
            <a:pPr marL="0" indent="0">
              <a:buNone/>
            </a:pPr>
            <a:r>
              <a:rPr lang="en-US" b="1" dirty="0" smtClean="0">
                <a:solidFill>
                  <a:srgbClr val="000000"/>
                </a:solidFill>
              </a:rPr>
              <a:t>Mid Term</a:t>
            </a:r>
          </a:p>
          <a:p>
            <a:pPr lvl="1"/>
            <a:r>
              <a:rPr lang="en-US" dirty="0" smtClean="0">
                <a:solidFill>
                  <a:srgbClr val="000000"/>
                </a:solidFill>
              </a:rPr>
              <a:t>Supporting portable classrooms for up to two elementary schools </a:t>
            </a:r>
          </a:p>
          <a:p>
            <a:pPr marL="0" indent="0">
              <a:buNone/>
            </a:pPr>
            <a:r>
              <a:rPr lang="en-US" b="1" dirty="0" smtClean="0">
                <a:solidFill>
                  <a:srgbClr val="000000"/>
                </a:solidFill>
              </a:rPr>
              <a:t>Long Term</a:t>
            </a:r>
          </a:p>
          <a:p>
            <a:pPr lvl="1"/>
            <a:r>
              <a:rPr lang="en-US" dirty="0" smtClean="0">
                <a:solidFill>
                  <a:srgbClr val="000000"/>
                </a:solidFill>
              </a:rPr>
              <a:t>To be determined</a:t>
            </a:r>
            <a:endParaRPr lang="en-US" dirty="0">
              <a:solidFill>
                <a:srgbClr val="000000"/>
              </a:solidFill>
            </a:endParaRPr>
          </a:p>
        </p:txBody>
      </p:sp>
      <p:pic>
        <p:nvPicPr>
          <p:cNvPr id="5" name="Content Placeholder 3"/>
          <p:cNvPicPr>
            <a:picLocks noChangeAspect="1"/>
          </p:cNvPicPr>
          <p:nvPr/>
        </p:nvPicPr>
        <p:blipFill>
          <a:blip r:embed="rId3"/>
          <a:srcRect t="2689" b="2689"/>
          <a:stretch>
            <a:fillRect/>
          </a:stretch>
        </p:blipFill>
        <p:spPr>
          <a:xfrm>
            <a:off x="498474" y="737765"/>
            <a:ext cx="2266797" cy="1243435"/>
          </a:xfrm>
          <a:prstGeom prst="rect">
            <a:avLst/>
          </a:prstGeom>
        </p:spPr>
      </p:pic>
    </p:spTree>
    <p:extLst>
      <p:ext uri="{BB962C8B-B14F-4D97-AF65-F5344CB8AC3E}">
        <p14:creationId xmlns:p14="http://schemas.microsoft.com/office/powerpoint/2010/main" val="2692771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1500" y="484094"/>
            <a:ext cx="5023286" cy="1116106"/>
          </a:xfrm>
        </p:spPr>
        <p:txBody>
          <a:bodyPr>
            <a:noAutofit/>
          </a:bodyPr>
          <a:lstStyle/>
          <a:p>
            <a:r>
              <a:rPr lang="en-US" sz="3600" dirty="0" smtClean="0">
                <a:latin typeface="Century" panose="02040604050505020304" pitchFamily="18" charset="0"/>
              </a:rPr>
              <a:t>Process and Timeline to Allocate </a:t>
            </a:r>
            <a:r>
              <a:rPr lang="en-US" sz="3600" dirty="0">
                <a:latin typeface="Century" panose="02040604050505020304" pitchFamily="18" charset="0"/>
              </a:rPr>
              <a:t>F</a:t>
            </a:r>
            <a:r>
              <a:rPr lang="en-US" sz="3600" dirty="0" smtClean="0">
                <a:latin typeface="Century" panose="02040604050505020304" pitchFamily="18" charset="0"/>
              </a:rPr>
              <a:t>unds </a:t>
            </a:r>
            <a:endParaRPr lang="en-US" sz="3600" dirty="0">
              <a:latin typeface="Century" panose="02040604050505020304" pitchFamily="18" charset="0"/>
            </a:endParaRPr>
          </a:p>
        </p:txBody>
      </p:sp>
      <p:sp>
        <p:nvSpPr>
          <p:cNvPr id="3" name="Content Placeholder 2"/>
          <p:cNvSpPr>
            <a:spLocks noGrp="1"/>
          </p:cNvSpPr>
          <p:nvPr>
            <p:ph idx="1"/>
          </p:nvPr>
        </p:nvSpPr>
        <p:spPr>
          <a:xfrm>
            <a:off x="409662" y="2171074"/>
            <a:ext cx="7645125" cy="3955089"/>
          </a:xfrm>
        </p:spPr>
        <p:txBody>
          <a:bodyPr>
            <a:normAutofit fontScale="92500" lnSpcReduction="20000"/>
          </a:bodyPr>
          <a:lstStyle/>
          <a:p>
            <a:pPr marL="0" indent="0">
              <a:buNone/>
            </a:pPr>
            <a:r>
              <a:rPr lang="en-US" sz="2800" b="1" dirty="0" smtClean="0">
                <a:solidFill>
                  <a:schemeClr val="tx1"/>
                </a:solidFill>
              </a:rPr>
              <a:t>Individual Grants</a:t>
            </a:r>
          </a:p>
          <a:p>
            <a:pPr lvl="1"/>
            <a:r>
              <a:rPr lang="en-US" dirty="0" smtClean="0">
                <a:solidFill>
                  <a:schemeClr val="tx1"/>
                </a:solidFill>
              </a:rPr>
              <a:t>Application online 1</a:t>
            </a:r>
            <a:r>
              <a:rPr lang="en-US" baseline="30000" dirty="0" smtClean="0">
                <a:solidFill>
                  <a:schemeClr val="tx1"/>
                </a:solidFill>
              </a:rPr>
              <a:t>st</a:t>
            </a:r>
            <a:r>
              <a:rPr lang="en-US" dirty="0" smtClean="0">
                <a:solidFill>
                  <a:schemeClr val="tx1"/>
                </a:solidFill>
              </a:rPr>
              <a:t> week of fires</a:t>
            </a:r>
          </a:p>
          <a:p>
            <a:pPr lvl="1"/>
            <a:r>
              <a:rPr lang="en-US" dirty="0" smtClean="0">
                <a:solidFill>
                  <a:schemeClr val="tx1"/>
                </a:solidFill>
              </a:rPr>
              <a:t>Accepting through November 30</a:t>
            </a:r>
            <a:r>
              <a:rPr lang="en-US" baseline="30000" dirty="0" smtClean="0">
                <a:solidFill>
                  <a:schemeClr val="tx1"/>
                </a:solidFill>
              </a:rPr>
              <a:t>th</a:t>
            </a:r>
            <a:endParaRPr lang="en-US" dirty="0" smtClean="0">
              <a:solidFill>
                <a:schemeClr val="tx1"/>
              </a:solidFill>
            </a:endParaRPr>
          </a:p>
          <a:p>
            <a:pPr lvl="1"/>
            <a:r>
              <a:rPr lang="en-US" dirty="0" smtClean="0">
                <a:solidFill>
                  <a:schemeClr val="tx1"/>
                </a:solidFill>
              </a:rPr>
              <a:t>Upon proof of residence during fires, checks written within 2-3 weeks</a:t>
            </a:r>
          </a:p>
          <a:p>
            <a:pPr marL="0" indent="0">
              <a:buNone/>
            </a:pPr>
            <a:r>
              <a:rPr lang="en-US" sz="2800" b="1" dirty="0" smtClean="0">
                <a:solidFill>
                  <a:schemeClr val="tx1"/>
                </a:solidFill>
              </a:rPr>
              <a:t>Restaurant Funding</a:t>
            </a:r>
          </a:p>
          <a:p>
            <a:pPr lvl="1"/>
            <a:r>
              <a:rPr lang="en-US" dirty="0" smtClean="0">
                <a:solidFill>
                  <a:schemeClr val="tx1"/>
                </a:solidFill>
              </a:rPr>
              <a:t>Took place within 1</a:t>
            </a:r>
            <a:r>
              <a:rPr lang="en-US" baseline="30000" dirty="0" smtClean="0">
                <a:solidFill>
                  <a:schemeClr val="tx1"/>
                </a:solidFill>
              </a:rPr>
              <a:t>st</a:t>
            </a:r>
            <a:r>
              <a:rPr lang="en-US" dirty="0" smtClean="0">
                <a:solidFill>
                  <a:schemeClr val="tx1"/>
                </a:solidFill>
              </a:rPr>
              <a:t> two weeks of the fires</a:t>
            </a:r>
          </a:p>
          <a:p>
            <a:pPr marL="0" indent="0">
              <a:buNone/>
            </a:pPr>
            <a:r>
              <a:rPr lang="en-US" sz="2800" b="1" dirty="0" smtClean="0">
                <a:solidFill>
                  <a:schemeClr val="tx1"/>
                </a:solidFill>
              </a:rPr>
              <a:t>School Funding</a:t>
            </a:r>
          </a:p>
          <a:p>
            <a:pPr lvl="1"/>
            <a:r>
              <a:rPr lang="en-US" dirty="0" smtClean="0">
                <a:solidFill>
                  <a:schemeClr val="tx1"/>
                </a:solidFill>
              </a:rPr>
              <a:t>To be determined – 1</a:t>
            </a:r>
            <a:r>
              <a:rPr lang="en-US" baseline="30000" dirty="0" smtClean="0">
                <a:solidFill>
                  <a:schemeClr val="tx1"/>
                </a:solidFill>
              </a:rPr>
              <a:t>st</a:t>
            </a:r>
            <a:r>
              <a:rPr lang="en-US" dirty="0" smtClean="0">
                <a:solidFill>
                  <a:schemeClr val="tx1"/>
                </a:solidFill>
              </a:rPr>
              <a:t> payment expected in December</a:t>
            </a:r>
            <a:endParaRPr lang="en-US" dirty="0">
              <a:solidFill>
                <a:schemeClr val="tx1"/>
              </a:solidFill>
            </a:endParaRPr>
          </a:p>
        </p:txBody>
      </p:sp>
      <p:pic>
        <p:nvPicPr>
          <p:cNvPr id="7" name="Content Placeholder 3"/>
          <p:cNvPicPr>
            <a:picLocks noChangeAspect="1"/>
          </p:cNvPicPr>
          <p:nvPr/>
        </p:nvPicPr>
        <p:blipFill>
          <a:blip r:embed="rId3"/>
          <a:srcRect t="2689" b="2689"/>
          <a:stretch>
            <a:fillRect/>
          </a:stretch>
        </p:blipFill>
        <p:spPr>
          <a:xfrm>
            <a:off x="518906" y="620640"/>
            <a:ext cx="2266797" cy="1243435"/>
          </a:xfrm>
          <a:prstGeom prst="rect">
            <a:avLst/>
          </a:prstGeom>
        </p:spPr>
      </p:pic>
    </p:spTree>
    <p:extLst>
      <p:ext uri="{BB962C8B-B14F-4D97-AF65-F5344CB8AC3E}">
        <p14:creationId xmlns:p14="http://schemas.microsoft.com/office/powerpoint/2010/main" val="505500839"/>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8ABF"/>
      </a:dk2>
      <a:lt2>
        <a:srgbClr val="EEECE1"/>
      </a:lt2>
      <a:accent1>
        <a:srgbClr val="008ABF"/>
      </a:accent1>
      <a:accent2>
        <a:srgbClr val="C0504D"/>
      </a:accent2>
      <a:accent3>
        <a:srgbClr val="6A8921"/>
      </a:accent3>
      <a:accent4>
        <a:srgbClr val="8064A2"/>
      </a:accent4>
      <a:accent5>
        <a:srgbClr val="008ABF"/>
      </a:accent5>
      <a:accent6>
        <a:srgbClr val="F79646"/>
      </a:accent6>
      <a:hlink>
        <a:srgbClr val="008ABF"/>
      </a:hlink>
      <a:folHlink>
        <a:srgbClr val="800080"/>
      </a:folHlink>
    </a:clrScheme>
    <a:fontScheme name="Century/Century Gothic">
      <a:majorFont>
        <a:latin typeface="Century"/>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61</TotalTime>
  <Words>2152</Words>
  <Application>Microsoft Macintosh PowerPoint</Application>
  <PresentationFormat>On-screen Show (4:3)</PresentationFormat>
  <Paragraphs>348</Paragraphs>
  <Slides>29</Slides>
  <Notes>21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PowerPoint Presentation</vt:lpstr>
      <vt:lpstr>Agenda</vt:lpstr>
      <vt:lpstr>Funder Survey Respondents</vt:lpstr>
      <vt:lpstr>Allocations - 2017 and 2018</vt:lpstr>
      <vt:lpstr>Funding Priorities</vt:lpstr>
      <vt:lpstr>Information Gathering</vt:lpstr>
      <vt:lpstr>Funder Panelists</vt:lpstr>
      <vt:lpstr>Short and Long Term Funding Priorities</vt:lpstr>
      <vt:lpstr>Process and Timeline to Allocate Funds </vt:lpstr>
      <vt:lpstr>Communicate Funding Process and Results</vt:lpstr>
      <vt:lpstr>Short and Long Term Funding Priorities</vt:lpstr>
      <vt:lpstr>Process and Timeline to Allocate Funds </vt:lpstr>
      <vt:lpstr>Communicate Funding Process and Results</vt:lpstr>
      <vt:lpstr>Funding Priorities Immediate Relief</vt:lpstr>
      <vt:lpstr>Process and Timeline to Allocate Funds </vt:lpstr>
      <vt:lpstr>Communicate Funding Process and Results</vt:lpstr>
      <vt:lpstr>Communicate Funding Process and Results</vt:lpstr>
      <vt:lpstr>Short and Long Term Funding Priorities</vt:lpstr>
      <vt:lpstr>Process and Timeline to Allocate Funds </vt:lpstr>
      <vt:lpstr>Communicate Funding Process and Results</vt:lpstr>
      <vt:lpstr>About Rebuild North Bay Foundation</vt:lpstr>
      <vt:lpstr>Short and Long Term Priorities</vt:lpstr>
      <vt:lpstr>Outreach</vt:lpstr>
      <vt:lpstr>Short and Long Term Funding Priorities</vt:lpstr>
      <vt:lpstr>Process and Timeline to Allocate Funds </vt:lpstr>
      <vt:lpstr>Communicate Funding Process and Results</vt:lpstr>
      <vt:lpstr>Questions?</vt:lpstr>
      <vt:lpstr>Small Group Discussions</vt:lpstr>
      <vt:lpstr>Thank you!  We are grateful for the work you do to support our community.</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Resilience Convening </dc:title>
  <dc:creator>Elly Grogan</dc:creator>
  <cp:lastModifiedBy>wendy</cp:lastModifiedBy>
  <cp:revision>14</cp:revision>
  <dcterms:created xsi:type="dcterms:W3CDTF">2017-11-27T22:53:36Z</dcterms:created>
  <dcterms:modified xsi:type="dcterms:W3CDTF">2017-11-28T01:56:45Z</dcterms:modified>
</cp:coreProperties>
</file>